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62"/>
  </p:notesMasterIdLst>
  <p:sldIdLst>
    <p:sldId id="296" r:id="rId2"/>
    <p:sldId id="327" r:id="rId3"/>
    <p:sldId id="379" r:id="rId4"/>
    <p:sldId id="380" r:id="rId5"/>
    <p:sldId id="382" r:id="rId6"/>
    <p:sldId id="383" r:id="rId7"/>
    <p:sldId id="381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395" r:id="rId20"/>
    <p:sldId id="396" r:id="rId21"/>
    <p:sldId id="398" r:id="rId22"/>
    <p:sldId id="397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406" r:id="rId31"/>
    <p:sldId id="407" r:id="rId32"/>
    <p:sldId id="409" r:id="rId33"/>
    <p:sldId id="408" r:id="rId34"/>
    <p:sldId id="410" r:id="rId35"/>
    <p:sldId id="412" r:id="rId36"/>
    <p:sldId id="413" r:id="rId37"/>
    <p:sldId id="414" r:id="rId38"/>
    <p:sldId id="416" r:id="rId39"/>
    <p:sldId id="415" r:id="rId40"/>
    <p:sldId id="417" r:id="rId41"/>
    <p:sldId id="418" r:id="rId42"/>
    <p:sldId id="419" r:id="rId43"/>
    <p:sldId id="420" r:id="rId44"/>
    <p:sldId id="421" r:id="rId45"/>
    <p:sldId id="422" r:id="rId46"/>
    <p:sldId id="423" r:id="rId47"/>
    <p:sldId id="424" r:id="rId48"/>
    <p:sldId id="425" r:id="rId49"/>
    <p:sldId id="426" r:id="rId50"/>
    <p:sldId id="427" r:id="rId51"/>
    <p:sldId id="428" r:id="rId52"/>
    <p:sldId id="429" r:id="rId53"/>
    <p:sldId id="430" r:id="rId54"/>
    <p:sldId id="431" r:id="rId55"/>
    <p:sldId id="432" r:id="rId56"/>
    <p:sldId id="433" r:id="rId57"/>
    <p:sldId id="434" r:id="rId58"/>
    <p:sldId id="435" r:id="rId59"/>
    <p:sldId id="326" r:id="rId60"/>
    <p:sldId id="378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8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00FF"/>
    <a:srgbClr val="FFCCFF"/>
    <a:srgbClr val="000066"/>
    <a:srgbClr val="A1BD63"/>
    <a:srgbClr val="006600"/>
    <a:srgbClr val="336600"/>
    <a:srgbClr val="BBD979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38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58" y="82"/>
      </p:cViewPr>
      <p:guideLst>
        <p:guide orient="horz" pos="4128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73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22.3.2022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22.3.2022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Examples/E0503-Rotating-cuboid-1.html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Examples/E0504-Rotating-cuboid-2.htm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Examples/E0505-Translation-DOF=1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hyperlink" Target="Examples/E0506-Rotation-DOF=1.html" TargetMode="Externa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Examples/E0507-Translations-DOF=2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hyperlink" Target="Examples/E0508-Rotations-DOF=2.html" TargetMode="Externa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Examples/E0509-Rotation-and-translation-DOF=2.html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Examples/E0510-Robot-element.html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Examples/E0511-Gui-element.html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Examples/E0512-Attempt-at-two-elements.html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Examples/E0513-Two-elements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Examples/E0514-Four-elements.html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Examples/E0515-Smooth-motion.html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Examples/E0516-Tongs.html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Examples/E0517-Robot-scene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Examples/E0518-Automatic-control.html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Examples/E0519-Full-control.html" TargetMode="Externa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Examples/E0501%20Example%20E0206-rotating-ladder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Examples/E0501-Example-E0206-rotating-ladder.html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Examples/E0502-Example-E0408-trajectory-formula.html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noProof="0" dirty="0"/>
              <a:t>проф. д-р Павел Бойчев    КИТ-ФМИ-СУ    20</a:t>
            </a:r>
            <a:r>
              <a:rPr lang="en-US" noProof="0" dirty="0"/>
              <a:t>22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bg-BG" dirty="0"/>
              <a:t>Роботи</a:t>
            </a:r>
            <a:endParaRPr lang="bg-BG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bg-BG" noProof="0" dirty="0"/>
              <a:t>Тема №</a:t>
            </a:r>
            <a:r>
              <a:rPr lang="en-US" noProof="0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  <a:endParaRPr lang="bg-BG" noProof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130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Обектите са свързани, но са без връзка родител-дете помежду си</a:t>
            </a:r>
          </a:p>
          <a:p>
            <a:pPr lvl="1"/>
            <a:r>
              <a:rPr lang="bg-BG" dirty="0"/>
              <a:t>Промяната на единия само премества другите, без да влияе на ориентацията им</a:t>
            </a:r>
          </a:p>
        </p:txBody>
      </p:sp>
      <p:sp>
        <p:nvSpPr>
          <p:cNvPr id="3" name="Oval 26"/>
          <p:cNvSpPr/>
          <p:nvPr/>
        </p:nvSpPr>
        <p:spPr>
          <a:xfrm rot="16200000">
            <a:off x="1304288" y="3573515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Oval 26"/>
          <p:cNvSpPr/>
          <p:nvPr/>
        </p:nvSpPr>
        <p:spPr>
          <a:xfrm rot="16200000">
            <a:off x="1304288" y="5009235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Oval 26"/>
          <p:cNvSpPr/>
          <p:nvPr/>
        </p:nvSpPr>
        <p:spPr>
          <a:xfrm rot="18900000">
            <a:off x="797122" y="3363578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Oval 26"/>
          <p:cNvSpPr/>
          <p:nvPr/>
        </p:nvSpPr>
        <p:spPr>
          <a:xfrm rot="2436277">
            <a:off x="1848558" y="3324011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Oval 26"/>
          <p:cNvSpPr/>
          <p:nvPr/>
        </p:nvSpPr>
        <p:spPr>
          <a:xfrm rot="16200000">
            <a:off x="4961888" y="4978666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grpFill/>
          <a:ln w="3175">
            <a:solidFill>
              <a:srgbClr val="FF3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1" name="Group 20"/>
          <p:cNvGrpSpPr/>
          <p:nvPr/>
        </p:nvGrpSpPr>
        <p:grpSpPr>
          <a:xfrm>
            <a:off x="4454722" y="2821549"/>
            <a:ext cx="2879073" cy="1827637"/>
            <a:chOff x="4454722" y="2821549"/>
            <a:chExt cx="2879073" cy="1827637"/>
          </a:xfrm>
        </p:grpSpPr>
        <p:sp>
          <p:nvSpPr>
            <p:cNvPr id="7" name="Oval 26"/>
            <p:cNvSpPr/>
            <p:nvPr/>
          </p:nvSpPr>
          <p:spPr>
            <a:xfrm rot="16200000">
              <a:off x="4961888" y="3542946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grpFill/>
            <a:ln w="3175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9" name="Oval 26"/>
            <p:cNvSpPr/>
            <p:nvPr/>
          </p:nvSpPr>
          <p:spPr>
            <a:xfrm rot="18900000">
              <a:off x="4454722" y="3333009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grpFill/>
            <a:ln w="3175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Oval 26"/>
            <p:cNvSpPr/>
            <p:nvPr/>
          </p:nvSpPr>
          <p:spPr>
            <a:xfrm rot="2436277">
              <a:off x="5506158" y="3293442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grpFill/>
            <a:ln w="3175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11" name="Oval 26"/>
          <p:cNvSpPr/>
          <p:nvPr/>
        </p:nvSpPr>
        <p:spPr>
          <a:xfrm rot="18900000">
            <a:off x="5469365" y="5197852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2" name="Group 11"/>
          <p:cNvGrpSpPr/>
          <p:nvPr/>
        </p:nvGrpSpPr>
        <p:grpSpPr>
          <a:xfrm>
            <a:off x="576055" y="4497115"/>
            <a:ext cx="1464905" cy="666555"/>
            <a:chOff x="260801" y="4990728"/>
            <a:chExt cx="1464905" cy="1177734"/>
          </a:xfrm>
        </p:grpSpPr>
        <p:sp>
          <p:nvSpPr>
            <p:cNvPr id="13" name="Text Placeholder 2"/>
            <p:cNvSpPr txBox="1">
              <a:spLocks/>
            </p:cNvSpPr>
            <p:nvPr/>
          </p:nvSpPr>
          <p:spPr>
            <a:xfrm>
              <a:off x="260801" y="4990728"/>
              <a:ext cx="895646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Има връзка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260801" y="4991101"/>
              <a:ext cx="1464905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410529" y="5661561"/>
            <a:ext cx="1965677" cy="654862"/>
            <a:chOff x="-450307" y="5011388"/>
            <a:chExt cx="1965677" cy="1157074"/>
          </a:xfrm>
        </p:grpSpPr>
        <p:sp>
          <p:nvSpPr>
            <p:cNvPr id="19" name="Text Placeholder 2"/>
            <p:cNvSpPr txBox="1">
              <a:spLocks/>
            </p:cNvSpPr>
            <p:nvPr/>
          </p:nvSpPr>
          <p:spPr>
            <a:xfrm>
              <a:off x="260800" y="5011388"/>
              <a:ext cx="1254569" cy="115707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Подвижен обект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-450307" y="5011388"/>
              <a:ext cx="1965677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472804" y="3247986"/>
            <a:ext cx="2879073" cy="1827637"/>
            <a:chOff x="4454722" y="2821549"/>
            <a:chExt cx="2879073" cy="1827637"/>
          </a:xfrm>
        </p:grpSpPr>
        <p:sp>
          <p:nvSpPr>
            <p:cNvPr id="31" name="Oval 26"/>
            <p:cNvSpPr/>
            <p:nvPr/>
          </p:nvSpPr>
          <p:spPr>
            <a:xfrm rot="16200000">
              <a:off x="4961888" y="3542946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2" name="Oval 26"/>
            <p:cNvSpPr/>
            <p:nvPr/>
          </p:nvSpPr>
          <p:spPr>
            <a:xfrm rot="18900000">
              <a:off x="4454722" y="3333009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3" name="Oval 26"/>
            <p:cNvSpPr/>
            <p:nvPr/>
          </p:nvSpPr>
          <p:spPr>
            <a:xfrm rot="2436277">
              <a:off x="5506158" y="3293442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888480" y="2247202"/>
            <a:ext cx="1950212" cy="1000784"/>
            <a:chOff x="-504098" y="4990728"/>
            <a:chExt cx="1950212" cy="1768282"/>
          </a:xfrm>
        </p:grpSpPr>
        <p:sp>
          <p:nvSpPr>
            <p:cNvPr id="37" name="Text Placeholder 2"/>
            <p:cNvSpPr txBox="1">
              <a:spLocks/>
            </p:cNvSpPr>
            <p:nvPr/>
          </p:nvSpPr>
          <p:spPr>
            <a:xfrm>
              <a:off x="-504098" y="4990728"/>
              <a:ext cx="1950212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Само преместен, а не е завъртян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-504098" y="4990728"/>
              <a:ext cx="0" cy="176828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533545" y="2293738"/>
            <a:ext cx="1464905" cy="668695"/>
            <a:chOff x="260801" y="3809586"/>
            <a:chExt cx="1464905" cy="1181515"/>
          </a:xfrm>
        </p:grpSpPr>
        <p:sp>
          <p:nvSpPr>
            <p:cNvPr id="41" name="Text Placeholder 2"/>
            <p:cNvSpPr txBox="1">
              <a:spLocks/>
            </p:cNvSpPr>
            <p:nvPr/>
          </p:nvSpPr>
          <p:spPr>
            <a:xfrm>
              <a:off x="260801" y="3809586"/>
              <a:ext cx="895646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Има връзка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260801" y="4991101"/>
              <a:ext cx="1464905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423652853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Обектите са свързани като родител-дете</a:t>
            </a:r>
          </a:p>
          <a:p>
            <a:pPr lvl="1"/>
            <a:r>
              <a:rPr lang="bg-BG" dirty="0"/>
              <a:t>Промяната на родителя влияе изцяло на децата, включително и на ориентацията им</a:t>
            </a:r>
          </a:p>
        </p:txBody>
      </p:sp>
      <p:sp>
        <p:nvSpPr>
          <p:cNvPr id="3" name="Oval 26"/>
          <p:cNvSpPr/>
          <p:nvPr/>
        </p:nvSpPr>
        <p:spPr>
          <a:xfrm rot="16200000">
            <a:off x="1304288" y="3573515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Oval 26"/>
          <p:cNvSpPr/>
          <p:nvPr/>
        </p:nvSpPr>
        <p:spPr>
          <a:xfrm rot="16200000">
            <a:off x="1304288" y="5009235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Oval 26"/>
          <p:cNvSpPr/>
          <p:nvPr/>
        </p:nvSpPr>
        <p:spPr>
          <a:xfrm rot="18900000">
            <a:off x="797122" y="3363578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Oval 26"/>
          <p:cNvSpPr/>
          <p:nvPr/>
        </p:nvSpPr>
        <p:spPr>
          <a:xfrm rot="2436277">
            <a:off x="1848558" y="3324011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Oval 26"/>
          <p:cNvSpPr/>
          <p:nvPr/>
        </p:nvSpPr>
        <p:spPr>
          <a:xfrm rot="16200000">
            <a:off x="4961888" y="4978666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grpFill/>
          <a:ln w="3175">
            <a:solidFill>
              <a:srgbClr val="FF3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1" name="Group 20"/>
          <p:cNvGrpSpPr/>
          <p:nvPr/>
        </p:nvGrpSpPr>
        <p:grpSpPr>
          <a:xfrm>
            <a:off x="4454722" y="2821549"/>
            <a:ext cx="2879073" cy="1827637"/>
            <a:chOff x="4454722" y="2821549"/>
            <a:chExt cx="2879073" cy="1827637"/>
          </a:xfrm>
        </p:grpSpPr>
        <p:sp>
          <p:nvSpPr>
            <p:cNvPr id="7" name="Oval 26"/>
            <p:cNvSpPr/>
            <p:nvPr/>
          </p:nvSpPr>
          <p:spPr>
            <a:xfrm rot="16200000">
              <a:off x="4961888" y="3542946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grpFill/>
            <a:ln w="3175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9" name="Oval 26"/>
            <p:cNvSpPr/>
            <p:nvPr/>
          </p:nvSpPr>
          <p:spPr>
            <a:xfrm rot="18900000">
              <a:off x="4454722" y="3333009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grpFill/>
            <a:ln w="3175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Oval 26"/>
            <p:cNvSpPr/>
            <p:nvPr/>
          </p:nvSpPr>
          <p:spPr>
            <a:xfrm rot="2436277">
              <a:off x="5506158" y="3293442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grpFill/>
            <a:ln w="3175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11" name="Oval 26"/>
          <p:cNvSpPr/>
          <p:nvPr/>
        </p:nvSpPr>
        <p:spPr>
          <a:xfrm rot="18900000">
            <a:off x="5469365" y="5197852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2" name="Group 11"/>
          <p:cNvGrpSpPr/>
          <p:nvPr/>
        </p:nvGrpSpPr>
        <p:grpSpPr>
          <a:xfrm>
            <a:off x="576055" y="4497115"/>
            <a:ext cx="1464905" cy="666555"/>
            <a:chOff x="260801" y="4990728"/>
            <a:chExt cx="1464905" cy="1177734"/>
          </a:xfrm>
        </p:grpSpPr>
        <p:sp>
          <p:nvSpPr>
            <p:cNvPr id="13" name="Text Placeholder 2"/>
            <p:cNvSpPr txBox="1">
              <a:spLocks/>
            </p:cNvSpPr>
            <p:nvPr/>
          </p:nvSpPr>
          <p:spPr>
            <a:xfrm>
              <a:off x="260801" y="4990728"/>
              <a:ext cx="895646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Има връзка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260801" y="4991101"/>
              <a:ext cx="1464905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410529" y="5661561"/>
            <a:ext cx="1965677" cy="654862"/>
            <a:chOff x="-450307" y="5011388"/>
            <a:chExt cx="1965677" cy="1157074"/>
          </a:xfrm>
        </p:grpSpPr>
        <p:sp>
          <p:nvSpPr>
            <p:cNvPr id="19" name="Text Placeholder 2"/>
            <p:cNvSpPr txBox="1">
              <a:spLocks/>
            </p:cNvSpPr>
            <p:nvPr/>
          </p:nvSpPr>
          <p:spPr>
            <a:xfrm>
              <a:off x="260800" y="5011388"/>
              <a:ext cx="1254569" cy="115707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Подвижен родител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-450307" y="5011388"/>
              <a:ext cx="1965677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700000">
            <a:off x="5972595" y="3472026"/>
            <a:ext cx="2879073" cy="1827637"/>
            <a:chOff x="4454722" y="2821549"/>
            <a:chExt cx="2879073" cy="1827637"/>
          </a:xfrm>
        </p:grpSpPr>
        <p:sp>
          <p:nvSpPr>
            <p:cNvPr id="31" name="Oval 26"/>
            <p:cNvSpPr/>
            <p:nvPr/>
          </p:nvSpPr>
          <p:spPr>
            <a:xfrm rot="16200000">
              <a:off x="4961888" y="3542946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2" name="Oval 26"/>
            <p:cNvSpPr/>
            <p:nvPr/>
          </p:nvSpPr>
          <p:spPr>
            <a:xfrm rot="18900000">
              <a:off x="4454722" y="3333009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3" name="Oval 26"/>
            <p:cNvSpPr/>
            <p:nvPr/>
          </p:nvSpPr>
          <p:spPr>
            <a:xfrm rot="2436277">
              <a:off x="5506158" y="3293442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150771" y="1894210"/>
            <a:ext cx="1801906" cy="1779026"/>
            <a:chOff x="-504098" y="4962360"/>
            <a:chExt cx="1801906" cy="3143355"/>
          </a:xfrm>
        </p:grpSpPr>
        <p:sp>
          <p:nvSpPr>
            <p:cNvPr id="37" name="Text Placeholder 2"/>
            <p:cNvSpPr txBox="1">
              <a:spLocks/>
            </p:cNvSpPr>
            <p:nvPr/>
          </p:nvSpPr>
          <p:spPr>
            <a:xfrm>
              <a:off x="-504098" y="4990728"/>
              <a:ext cx="1798320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Преместени и завъртени деца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1294222" y="4962360"/>
              <a:ext cx="3586" cy="314335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719005" y="1897870"/>
            <a:ext cx="1505391" cy="954248"/>
            <a:chOff x="-348944" y="3809586"/>
            <a:chExt cx="1505391" cy="1686058"/>
          </a:xfrm>
        </p:grpSpPr>
        <p:sp>
          <p:nvSpPr>
            <p:cNvPr id="41" name="Text Placeholder 2"/>
            <p:cNvSpPr txBox="1">
              <a:spLocks/>
            </p:cNvSpPr>
            <p:nvPr/>
          </p:nvSpPr>
          <p:spPr>
            <a:xfrm>
              <a:off x="-348944" y="3809586"/>
              <a:ext cx="1505391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Неподвижни деца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1156447" y="3809586"/>
              <a:ext cx="0" cy="168605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613766354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Спестяване на операции</a:t>
            </a:r>
          </a:p>
          <a:p>
            <a:pPr lvl="1"/>
            <a:r>
              <a:rPr lang="bg-BG" dirty="0"/>
              <a:t>Да се завърти паралелепипед по окръжност, като е ориентиран по посоката на движение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4419600"/>
            <a:ext cx="381000" cy="762000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Rectangle 6"/>
          <p:cNvSpPr/>
          <p:nvPr/>
        </p:nvSpPr>
        <p:spPr>
          <a:xfrm rot="18000000">
            <a:off x="5753100" y="3411071"/>
            <a:ext cx="381000" cy="762000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Rectangle 7"/>
          <p:cNvSpPr/>
          <p:nvPr/>
        </p:nvSpPr>
        <p:spPr>
          <a:xfrm rot="11700000">
            <a:off x="4019782" y="4036642"/>
            <a:ext cx="381000" cy="762000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0" name="Group 9"/>
          <p:cNvGrpSpPr/>
          <p:nvPr/>
        </p:nvGrpSpPr>
        <p:grpSpPr>
          <a:xfrm>
            <a:off x="1318931" y="4361151"/>
            <a:ext cx="2338330" cy="666555"/>
            <a:chOff x="-348944" y="3809586"/>
            <a:chExt cx="2338330" cy="1177734"/>
          </a:xfrm>
        </p:grpSpPr>
        <p:sp>
          <p:nvSpPr>
            <p:cNvPr id="11" name="Text Placeholder 2"/>
            <p:cNvSpPr txBox="1">
              <a:spLocks/>
            </p:cNvSpPr>
            <p:nvPr/>
          </p:nvSpPr>
          <p:spPr>
            <a:xfrm>
              <a:off x="-348944" y="3809586"/>
              <a:ext cx="1676400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Върти се около оста си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48944" y="3809586"/>
              <a:ext cx="233833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" name="Arc 14"/>
          <p:cNvSpPr/>
          <p:nvPr/>
        </p:nvSpPr>
        <p:spPr>
          <a:xfrm>
            <a:off x="4144426" y="3644583"/>
            <a:ext cx="2342919" cy="2364415"/>
          </a:xfrm>
          <a:prstGeom prst="arc">
            <a:avLst>
              <a:gd name="adj1" fmla="val 9598114"/>
              <a:gd name="adj2" fmla="val 1972626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10050" y="4432300"/>
            <a:ext cx="1105836" cy="36830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118394">
            <a:off x="4355098" y="4327781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0070C0"/>
                </a:solidFill>
                <a:latin typeface="Candara" panose="020E0502030303020204" pitchFamily="34" charset="0"/>
              </a:rPr>
              <a:t>местене</a:t>
            </a:r>
          </a:p>
        </p:txBody>
      </p:sp>
      <p:sp>
        <p:nvSpPr>
          <p:cNvPr id="20" name="TextBox 19"/>
          <p:cNvSpPr txBox="1"/>
          <p:nvPr/>
        </p:nvSpPr>
        <p:spPr>
          <a:xfrm rot="17237415">
            <a:off x="3553294" y="4141448"/>
            <a:ext cx="875023" cy="426284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213931"/>
              </a:avLst>
            </a:prstTxWarp>
            <a:spAutoFit/>
          </a:bodyPr>
          <a:lstStyle/>
          <a:p>
            <a:r>
              <a:rPr lang="bg-BG" dirty="0">
                <a:solidFill>
                  <a:srgbClr val="0070C0"/>
                </a:solidFill>
                <a:latin typeface="Candara" panose="020E0502030303020204" pitchFamily="34" charset="0"/>
              </a:rPr>
              <a:t>въртене</a:t>
            </a:r>
          </a:p>
        </p:txBody>
      </p:sp>
      <p:sp>
        <p:nvSpPr>
          <p:cNvPr id="21" name="Arc 20"/>
          <p:cNvSpPr/>
          <p:nvPr/>
        </p:nvSpPr>
        <p:spPr>
          <a:xfrm rot="17134049">
            <a:off x="3861225" y="4211404"/>
            <a:ext cx="294235" cy="299494"/>
          </a:xfrm>
          <a:prstGeom prst="arc">
            <a:avLst>
              <a:gd name="adj1" fmla="val 11360163"/>
              <a:gd name="adj2" fmla="val 21331616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06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  <a:p>
            <a:pPr lvl="1"/>
            <a:r>
              <a:rPr lang="bg-BG" dirty="0"/>
              <a:t>Позицията е с полярни координати</a:t>
            </a:r>
          </a:p>
          <a:p>
            <a:pPr lvl="1"/>
            <a:r>
              <a:rPr lang="bg-BG" dirty="0"/>
              <a:t>Успоредно с това обектът се завърта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C8E9B360-83FB-43C9-BF03-99F8E982B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20" y="2057400"/>
            <a:ext cx="7308180" cy="39662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6143902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  <a:p>
            <a:pPr lvl="1"/>
            <a:r>
              <a:rPr lang="bg-BG" dirty="0"/>
              <a:t>Поставяме обекта в родителски </a:t>
            </a:r>
            <a:r>
              <a:rPr lang="en-US" dirty="0">
                <a:solidFill>
                  <a:srgbClr val="FF388C"/>
                </a:solidFill>
              </a:rPr>
              <a:t>Group</a:t>
            </a:r>
            <a:endParaRPr lang="en-US" dirty="0"/>
          </a:p>
          <a:p>
            <a:pPr lvl="1"/>
            <a:r>
              <a:rPr lang="bg-BG" dirty="0"/>
              <a:t>Има отместено положение спрямо родителския обект</a:t>
            </a:r>
          </a:p>
          <a:p>
            <a:pPr lvl="1"/>
            <a:r>
              <a:rPr lang="bg-BG" dirty="0"/>
              <a:t>Само родителският обект се върти, вътрешният обект е неподвижен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22294" y="4970138"/>
            <a:ext cx="1752262" cy="666555"/>
            <a:chOff x="237124" y="3809586"/>
            <a:chExt cx="1752262" cy="1177734"/>
          </a:xfrm>
        </p:grpSpPr>
        <p:sp>
          <p:nvSpPr>
            <p:cNvPr id="8" name="Text Placeholder 2"/>
            <p:cNvSpPr txBox="1">
              <a:spLocks/>
            </p:cNvSpPr>
            <p:nvPr/>
          </p:nvSpPr>
          <p:spPr>
            <a:xfrm>
              <a:off x="237124" y="3809586"/>
              <a:ext cx="1090331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Невидим родител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37124" y="3809586"/>
              <a:ext cx="175226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Arc 9"/>
          <p:cNvSpPr/>
          <p:nvPr/>
        </p:nvSpPr>
        <p:spPr>
          <a:xfrm>
            <a:off x="3394376" y="3815117"/>
            <a:ext cx="2342919" cy="2364415"/>
          </a:xfrm>
          <a:prstGeom prst="arc">
            <a:avLst>
              <a:gd name="adj1" fmla="val 9598114"/>
              <a:gd name="adj2" fmla="val 1972626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074556" y="4511942"/>
            <a:ext cx="2957193" cy="916392"/>
            <a:chOff x="3074556" y="4928166"/>
            <a:chExt cx="2957193" cy="916392"/>
          </a:xfrm>
        </p:grpSpPr>
        <p:sp>
          <p:nvSpPr>
            <p:cNvPr id="4" name="Rectangle 3"/>
            <p:cNvSpPr/>
            <p:nvPr/>
          </p:nvSpPr>
          <p:spPr>
            <a:xfrm>
              <a:off x="5574550" y="5006358"/>
              <a:ext cx="381000" cy="762000"/>
            </a:xfrm>
            <a:prstGeom prst="rect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074556" y="4928166"/>
              <a:ext cx="2957193" cy="916392"/>
            </a:xfrm>
            <a:prstGeom prst="rect">
              <a:avLst/>
            </a:prstGeom>
            <a:grpFill/>
            <a:ln w="3175">
              <a:solidFill>
                <a:srgbClr val="0070C0"/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" name="Oval 2"/>
            <p:cNvSpPr/>
            <p:nvPr/>
          </p:nvSpPr>
          <p:spPr>
            <a:xfrm>
              <a:off x="4520450" y="5356204"/>
              <a:ext cx="62904" cy="6290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955550" y="4971432"/>
            <a:ext cx="1680988" cy="666555"/>
            <a:chOff x="-353533" y="3809586"/>
            <a:chExt cx="1680988" cy="1177734"/>
          </a:xfrm>
        </p:grpSpPr>
        <p:sp>
          <p:nvSpPr>
            <p:cNvPr id="24" name="Text Placeholder 2"/>
            <p:cNvSpPr txBox="1">
              <a:spLocks/>
            </p:cNvSpPr>
            <p:nvPr/>
          </p:nvSpPr>
          <p:spPr>
            <a:xfrm>
              <a:off x="237124" y="3809586"/>
              <a:ext cx="1090331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Видимо дете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-353533" y="3809586"/>
              <a:ext cx="1680988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" name="Group 28"/>
          <p:cNvGrpSpPr/>
          <p:nvPr/>
        </p:nvGrpSpPr>
        <p:grpSpPr>
          <a:xfrm rot="18000000">
            <a:off x="3074559" y="4509203"/>
            <a:ext cx="2957193" cy="916392"/>
            <a:chOff x="3074556" y="4928166"/>
            <a:chExt cx="2957193" cy="916392"/>
          </a:xfrm>
        </p:grpSpPr>
        <p:sp>
          <p:nvSpPr>
            <p:cNvPr id="30" name="Rectangle 29"/>
            <p:cNvSpPr/>
            <p:nvPr/>
          </p:nvSpPr>
          <p:spPr>
            <a:xfrm>
              <a:off x="5574550" y="5006358"/>
              <a:ext cx="381000" cy="762000"/>
            </a:xfrm>
            <a:prstGeom prst="rect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74556" y="4928166"/>
              <a:ext cx="2957193" cy="916392"/>
            </a:xfrm>
            <a:prstGeom prst="rect">
              <a:avLst/>
            </a:prstGeom>
            <a:grpFill/>
            <a:ln w="3175">
              <a:solidFill>
                <a:srgbClr val="0070C0"/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680922" y="3918363"/>
            <a:ext cx="1939078" cy="666555"/>
            <a:chOff x="-353533" y="3809586"/>
            <a:chExt cx="1939078" cy="1177734"/>
          </a:xfrm>
        </p:grpSpPr>
        <p:sp>
          <p:nvSpPr>
            <p:cNvPr id="34" name="Text Placeholder 2"/>
            <p:cNvSpPr txBox="1">
              <a:spLocks/>
            </p:cNvSpPr>
            <p:nvPr/>
          </p:nvSpPr>
          <p:spPr>
            <a:xfrm>
              <a:off x="366345" y="3809586"/>
              <a:ext cx="1219200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Завъртян родител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-353533" y="3809586"/>
              <a:ext cx="1939078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905286795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FEDF7DD3-CEBE-4DAD-A3C2-2A355C8C1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319715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Степени на свобода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32653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Движения на обекти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Степени на свобода</a:t>
            </a:r>
          </a:p>
          <a:p>
            <a:pPr lvl="1"/>
            <a:r>
              <a:rPr lang="bg-BG" dirty="0"/>
              <a:t>На английски </a:t>
            </a:r>
            <a:r>
              <a:rPr lang="en-US" dirty="0">
                <a:solidFill>
                  <a:srgbClr val="FF388C"/>
                </a:solidFill>
              </a:rPr>
              <a:t>Degree of Freedom</a:t>
            </a:r>
            <a:r>
              <a:rPr lang="en-US" dirty="0"/>
              <a:t> (</a:t>
            </a:r>
            <a:r>
              <a:rPr lang="en-US" dirty="0">
                <a:solidFill>
                  <a:srgbClr val="FF388C"/>
                </a:solidFill>
              </a:rPr>
              <a:t>D</a:t>
            </a:r>
            <a:r>
              <a:rPr lang="bg-BG" dirty="0">
                <a:solidFill>
                  <a:srgbClr val="FF388C"/>
                </a:solidFill>
              </a:rPr>
              <a:t>О</a:t>
            </a:r>
            <a:r>
              <a:rPr lang="en-US" dirty="0">
                <a:solidFill>
                  <a:srgbClr val="FF388C"/>
                </a:solidFill>
              </a:rPr>
              <a:t>F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Минималният брой независими параметри за описване на движение</a:t>
            </a:r>
          </a:p>
          <a:p>
            <a:r>
              <a:rPr lang="bg-BG" dirty="0"/>
              <a:t>Външен ефект</a:t>
            </a:r>
          </a:p>
          <a:p>
            <a:pPr lvl="1"/>
            <a:r>
              <a:rPr lang="bg-BG" dirty="0"/>
              <a:t>По-голям </a:t>
            </a:r>
            <a:r>
              <a:rPr lang="en-US" i="0" dirty="0">
                <a:latin typeface="+mj-lt"/>
              </a:rPr>
              <a:t>DOF</a:t>
            </a:r>
            <a:r>
              <a:rPr lang="en-US" dirty="0"/>
              <a:t> = </a:t>
            </a:r>
            <a:r>
              <a:rPr lang="bg-BG" dirty="0"/>
              <a:t>по-сложно движение</a:t>
            </a:r>
          </a:p>
          <a:p>
            <a:pPr lvl="1"/>
            <a:r>
              <a:rPr lang="bg-BG" dirty="0"/>
              <a:t>По-малък </a:t>
            </a:r>
            <a:r>
              <a:rPr lang="en-US" i="0" dirty="0">
                <a:latin typeface="+mj-lt"/>
              </a:rPr>
              <a:t>DOF</a:t>
            </a:r>
            <a:r>
              <a:rPr lang="en-US" dirty="0"/>
              <a:t> = </a:t>
            </a:r>
            <a:r>
              <a:rPr lang="bg-BG" dirty="0"/>
              <a:t>по-ограничено движение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64426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Достижимост</a:t>
                </a:r>
                <a:r>
                  <a:rPr lang="en-US" dirty="0"/>
                  <a:t> </a:t>
                </a:r>
                <a:r>
                  <a:rPr lang="bg-BG" dirty="0"/>
                  <a:t>при </a:t>
                </a:r>
                <a:r>
                  <a:rPr lang="en-US" sz="3200" i="0" dirty="0">
                    <a:solidFill>
                      <a:srgbClr val="FF388C"/>
                    </a:solidFill>
                    <a:latin typeface="+mj-lt"/>
                  </a:rPr>
                  <a:t>DOF</a:t>
                </a:r>
                <a14:m>
                  <m:oMath xmlns:m="http://schemas.openxmlformats.org/officeDocument/2006/math">
                    <m:r>
                      <a:rPr lang="bg-BG" sz="3200" b="1" i="0" dirty="0" smtClean="0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  <m:r>
                      <a:rPr lang="en-US" sz="3200" i="1" dirty="0" smtClean="0">
                        <a:solidFill>
                          <a:srgbClr val="FF388C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bg-BG" sz="3200" dirty="0"/>
              </a:p>
              <a:p>
                <a:pPr lvl="1"/>
                <a:r>
                  <a:rPr lang="bg-BG" dirty="0"/>
                  <a:t>Достъп до една фиксирана точка и на практика няма движение</a:t>
                </a:r>
              </a:p>
              <a:p>
                <a:pPr lvl="1"/>
                <a:r>
                  <a:rPr lang="bg-BG" dirty="0"/>
                  <a:t>Пример: групов обект и статични подобекти като единен обект, без вътрешно движение</a:t>
                </a:r>
              </a:p>
              <a:p>
                <a:r>
                  <a:rPr lang="bg-BG" dirty="0"/>
                  <a:t>Достижимост</a:t>
                </a:r>
                <a:r>
                  <a:rPr lang="en-US" dirty="0"/>
                  <a:t> </a:t>
                </a:r>
                <a:r>
                  <a:rPr lang="bg-BG" dirty="0"/>
                  <a:t>при </a:t>
                </a:r>
                <a:r>
                  <a:rPr lang="en-US" sz="3200" i="0" dirty="0">
                    <a:solidFill>
                      <a:srgbClr val="FF388C"/>
                    </a:solidFill>
                    <a:latin typeface="+mj-lt"/>
                  </a:rPr>
                  <a:t>DOF</a:t>
                </a:r>
                <a14:m>
                  <m:oMath xmlns:m="http://schemas.openxmlformats.org/officeDocument/2006/math">
                    <m:r>
                      <a:rPr lang="bg-BG" sz="3200" b="1" i="0" dirty="0" smtClean="0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  <m:r>
                      <a:rPr lang="en-US" sz="3200" b="0" i="1" dirty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r>
                      <a:rPr lang="bg-BG" sz="3200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bg-BG" sz="3200" b="0" dirty="0"/>
              </a:p>
              <a:p>
                <a:pPr lvl="1"/>
                <a:r>
                  <a:rPr lang="bg-BG" dirty="0"/>
                  <a:t>Достижимост до точки по права или крива линия, според типа на движение</a:t>
                </a:r>
              </a:p>
              <a:p>
                <a:pPr lvl="1"/>
                <a:r>
                  <a:rPr lang="bg-BG" dirty="0"/>
                  <a:t>Пример: вложен обект, който се върти, краят му достига само до точките на окръжност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89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730016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Достижимост</a:t>
                </a:r>
                <a:r>
                  <a:rPr lang="en-US" dirty="0"/>
                  <a:t> </a:t>
                </a:r>
                <a:r>
                  <a:rPr lang="bg-BG" dirty="0"/>
                  <a:t>при </a:t>
                </a:r>
                <a:r>
                  <a:rPr lang="en-US" sz="3200" dirty="0">
                    <a:solidFill>
                      <a:srgbClr val="FF388C"/>
                    </a:solidFill>
                  </a:rPr>
                  <a:t>DOF</a:t>
                </a:r>
                <a14:m>
                  <m:oMath xmlns:m="http://schemas.openxmlformats.org/officeDocument/2006/math">
                    <m:r>
                      <a:rPr lang="bg-BG" sz="3200" dirty="0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  <m:r>
                      <a:rPr lang="en-US" sz="3200" b="0" i="1" dirty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r>
                      <a:rPr lang="bg-BG" sz="3200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2</m:t>
                    </m:r>
                  </m:oMath>
                </a14:m>
                <a:endParaRPr lang="bg-BG" sz="3200" b="0" dirty="0"/>
              </a:p>
              <a:p>
                <a:pPr lvl="1"/>
                <a:r>
                  <a:rPr lang="bg-BG" dirty="0"/>
                  <a:t>Достижимост до точки от повърхнина</a:t>
                </a:r>
              </a:p>
              <a:p>
                <a:pPr lvl="1"/>
                <a:r>
                  <a:rPr lang="bg-BG" dirty="0"/>
                  <a:t>Пример: въртящ се обект, който се плъзга вертикално, краят му достига само до точките на повърхността на цилиндър</a:t>
                </a:r>
              </a:p>
              <a:p>
                <a:r>
                  <a:rPr lang="bg-BG" dirty="0"/>
                  <a:t>Достижимост</a:t>
                </a:r>
                <a:r>
                  <a:rPr lang="en-US" dirty="0"/>
                  <a:t> </a:t>
                </a:r>
                <a:r>
                  <a:rPr lang="bg-BG" dirty="0"/>
                  <a:t>при </a:t>
                </a:r>
                <a:r>
                  <a:rPr lang="en-US" sz="3200" dirty="0">
                    <a:solidFill>
                      <a:srgbClr val="FF388C"/>
                    </a:solidFill>
                  </a:rPr>
                  <a:t>DOF</a:t>
                </a:r>
                <a14:m>
                  <m:oMath xmlns:m="http://schemas.openxmlformats.org/officeDocument/2006/math">
                    <m:r>
                      <a:rPr lang="bg-BG" sz="3200" dirty="0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  <m:r>
                      <a:rPr lang="en-US" sz="3200" b="0" i="1" dirty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r>
                      <a:rPr lang="bg-BG" sz="3200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3</m:t>
                    </m:r>
                  </m:oMath>
                </a14:m>
                <a:endParaRPr lang="bg-BG" sz="3200" dirty="0"/>
              </a:p>
              <a:p>
                <a:pPr lvl="1"/>
                <a:r>
                  <a:rPr lang="bg-BG" dirty="0"/>
                  <a:t>Достижимост до точки от обем</a:t>
                </a:r>
              </a:p>
              <a:p>
                <a:pPr lvl="1"/>
                <a:r>
                  <a:rPr lang="bg-BG" dirty="0"/>
                  <a:t>Пример: обект, който се върти, плъзга се вертикално и се удължава, краят му достига до точките на тръба с дебелина на стената</a:t>
                </a:r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2179955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В това занятие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noProof="0" dirty="0"/>
              <a:t>Вложени обекти</a:t>
            </a:r>
          </a:p>
          <a:p>
            <a:r>
              <a:rPr lang="bg-BG" noProof="0" dirty="0"/>
              <a:t>Степени на свобода</a:t>
            </a:r>
          </a:p>
          <a:p>
            <a:r>
              <a:rPr lang="bg-BG" dirty="0"/>
              <a:t>Изграждане на роботи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641218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Достижимост</a:t>
                </a:r>
                <a:r>
                  <a:rPr lang="en-US" dirty="0"/>
                  <a:t> </a:t>
                </a:r>
                <a:r>
                  <a:rPr lang="bg-BG" dirty="0"/>
                  <a:t>при </a:t>
                </a:r>
                <a:r>
                  <a:rPr lang="en-US" sz="3200" dirty="0">
                    <a:solidFill>
                      <a:srgbClr val="FF388C"/>
                    </a:solidFill>
                  </a:rPr>
                  <a:t>DOF</a:t>
                </a:r>
                <a14:m>
                  <m:oMath xmlns:m="http://schemas.openxmlformats.org/officeDocument/2006/math">
                    <m:r>
                      <a:rPr lang="bg-BG" sz="3200" dirty="0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  <m:r>
                      <a:rPr lang="bg-BG" sz="3200" dirty="0" smtClean="0">
                        <a:solidFill>
                          <a:srgbClr val="FF388C"/>
                        </a:solidFill>
                        <a:latin typeface="Cambria Math"/>
                      </a:rPr>
                      <m:t>&gt;</m:t>
                    </m:r>
                    <m:r>
                      <a:rPr lang="bg-BG" sz="3200" dirty="0">
                        <a:solidFill>
                          <a:srgbClr val="FF388C"/>
                        </a:solidFill>
                        <a:latin typeface="Cambria Math"/>
                      </a:rPr>
                      <m:t>3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При използване на основните трансформации се постига </a:t>
                </a:r>
                <a:r>
                  <a:rPr lang="en-US" dirty="0">
                    <a:solidFill>
                      <a:srgbClr val="FF388C"/>
                    </a:solidFill>
                  </a:rPr>
                  <a:t>DOF</a:t>
                </a:r>
                <a14:m>
                  <m:oMath xmlns:m="http://schemas.openxmlformats.org/officeDocument/2006/math">
                    <m:r>
                      <a:rPr lang="bg-BG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r>
                      <a:rPr lang="bg-BG" b="0" i="0" dirty="0" smtClean="0">
                        <a:solidFill>
                          <a:srgbClr val="FF388C"/>
                        </a:solidFill>
                        <a:latin typeface="Cambria Math"/>
                      </a:rPr>
                      <m:t>9</m:t>
                    </m:r>
                  </m:oMath>
                </a14:m>
                <a:r>
                  <a:rPr lang="bg-BG" dirty="0"/>
                  <a:t> (транслация по 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3</a:t>
                </a:r>
                <a:r>
                  <a:rPr lang="bg-BG" dirty="0"/>
                  <a:t> оси, мащабиране по 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3</a:t>
                </a:r>
                <a:r>
                  <a:rPr lang="bg-BG" dirty="0"/>
                  <a:t> оси и ротация около 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3</a:t>
                </a:r>
                <a:r>
                  <a:rPr lang="bg-BG" dirty="0"/>
                  <a:t> оси)</a:t>
                </a:r>
              </a:p>
              <a:p>
                <a:r>
                  <a:rPr lang="bg-BG" dirty="0"/>
                  <a:t>Системи от вложени обекти</a:t>
                </a:r>
              </a:p>
              <a:p>
                <a:pPr lvl="1"/>
                <a:r>
                  <a:rPr lang="en-US" dirty="0" err="1"/>
                  <a:t>DOF</a:t>
                </a:r>
                <a:r>
                  <a:rPr lang="bg-BG" dirty="0"/>
                  <a:t> на цялата система е сумата от </a:t>
                </a:r>
                <a:r>
                  <a:rPr lang="en-US" dirty="0" err="1"/>
                  <a:t>DOF</a:t>
                </a:r>
                <a:r>
                  <a:rPr lang="bg-BG" dirty="0"/>
                  <a:t> на отделните елементи</a:t>
                </a:r>
                <a:endParaRPr lang="en-US" dirty="0"/>
              </a:p>
              <a:p>
                <a:pPr lvl="2"/>
                <a:r>
                  <a:rPr lang="en-US" dirty="0"/>
                  <a:t>(</a:t>
                </a:r>
                <a:r>
                  <a:rPr lang="bg-BG" dirty="0"/>
                  <a:t>ако параметрите им са независими</a:t>
                </a:r>
                <a:r>
                  <a:rPr lang="en-US" dirty="0"/>
                  <a:t>)</a:t>
                </a:r>
                <a:endParaRPr lang="bg-BG" dirty="0"/>
              </a:p>
              <a:p>
                <a:r>
                  <a:rPr lang="bg-BG" dirty="0"/>
                  <a:t>Постигане на голям </a:t>
                </a:r>
                <a:r>
                  <a:rPr lang="en-US" dirty="0"/>
                  <a:t>DOF</a:t>
                </a:r>
                <a:endParaRPr lang="bg-BG" dirty="0"/>
              </a:p>
              <a:p>
                <a:pPr lvl="1"/>
                <a:r>
                  <a:rPr lang="bg-BG" dirty="0"/>
                  <a:t>Малко елементи с големи индивидуални </a:t>
                </a:r>
                <a:r>
                  <a:rPr lang="en-US" dirty="0"/>
                  <a:t>DOF </a:t>
                </a:r>
                <a:r>
                  <a:rPr lang="bg-BG" dirty="0"/>
                  <a:t>Много елементи с малки индивидуални </a:t>
                </a:r>
                <a:r>
                  <a:rPr lang="en-US" dirty="0"/>
                  <a:t>DOF</a:t>
                </a:r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1719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616031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Внимание</a:t>
                </a:r>
              </a:p>
              <a:p>
                <a:pPr lvl="1"/>
                <a:r>
                  <a:rPr lang="bg-BG" dirty="0"/>
                  <a:t>Не винаги размерността на достижимата зона съвпада с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pPr lvl="1"/>
                <a:r>
                  <a:rPr lang="bg-BG" dirty="0"/>
                  <a:t>Пример на механизъм с </a:t>
                </a:r>
                <a:r>
                  <a:rPr lang="en-US" dirty="0" err="1">
                    <a:solidFill>
                      <a:srgbClr val="FF388C"/>
                    </a:solidFill>
                  </a:rPr>
                  <a:t>DOF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=3</m:t>
                    </m:r>
                  </m:oMath>
                </a14:m>
                <a:r>
                  <a:rPr lang="bg-BG" dirty="0"/>
                  <a:t>, при който достижимостта е 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en-US" dirty="0"/>
                  <a:t>D,</a:t>
                </a:r>
                <a:r>
                  <a:rPr lang="bg-BG" dirty="0"/>
                  <a:t> а не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3</a:t>
                </a:r>
                <a:r>
                  <a:rPr lang="en-US" dirty="0"/>
                  <a:t>D</a:t>
                </a:r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201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sosceles Triangle 2"/>
          <p:cNvSpPr/>
          <p:nvPr/>
        </p:nvSpPr>
        <p:spPr>
          <a:xfrm>
            <a:off x="3727861" y="5701553"/>
            <a:ext cx="1651192" cy="457200"/>
          </a:xfrm>
          <a:prstGeom prst="triangl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Oval 26"/>
          <p:cNvSpPr/>
          <p:nvPr/>
        </p:nvSpPr>
        <p:spPr>
          <a:xfrm rot="18900000">
            <a:off x="4147760" y="5001633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Oval 26"/>
          <p:cNvSpPr/>
          <p:nvPr/>
        </p:nvSpPr>
        <p:spPr>
          <a:xfrm rot="17760120">
            <a:off x="3535174" y="3846214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Arc 8"/>
          <p:cNvSpPr/>
          <p:nvPr/>
        </p:nvSpPr>
        <p:spPr>
          <a:xfrm>
            <a:off x="4253463" y="5367936"/>
            <a:ext cx="602819" cy="608350"/>
          </a:xfrm>
          <a:prstGeom prst="arc">
            <a:avLst>
              <a:gd name="adj1" fmla="val 8771488"/>
              <a:gd name="adj2" fmla="val 16733239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4794200" y="4570795"/>
            <a:ext cx="602819" cy="608350"/>
          </a:xfrm>
          <a:prstGeom prst="arc">
            <a:avLst>
              <a:gd name="adj1" fmla="val 8015398"/>
              <a:gd name="adj2" fmla="val 10781511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12" name="Arc 11"/>
          <p:cNvSpPr/>
          <p:nvPr/>
        </p:nvSpPr>
        <p:spPr>
          <a:xfrm flipH="1">
            <a:off x="3989530" y="4053943"/>
            <a:ext cx="881085" cy="876210"/>
          </a:xfrm>
          <a:prstGeom prst="arc">
            <a:avLst>
              <a:gd name="adj1" fmla="val 10834233"/>
              <a:gd name="adj2" fmla="val 14579441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430073" y="5578169"/>
            <a:ext cx="246767" cy="246767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Oval 26"/>
          <p:cNvSpPr/>
          <p:nvPr/>
        </p:nvSpPr>
        <p:spPr>
          <a:xfrm>
            <a:off x="3935320" y="4492048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5" name="Group 24"/>
          <p:cNvGrpSpPr/>
          <p:nvPr/>
        </p:nvGrpSpPr>
        <p:grpSpPr>
          <a:xfrm>
            <a:off x="4751294" y="3387388"/>
            <a:ext cx="3249706" cy="666555"/>
            <a:chOff x="-1011897" y="3809586"/>
            <a:chExt cx="3249706" cy="1177734"/>
          </a:xfrm>
        </p:grpSpPr>
        <p:sp>
          <p:nvSpPr>
            <p:cNvPr id="26" name="Text Placeholder 2"/>
            <p:cNvSpPr txBox="1">
              <a:spLocks/>
            </p:cNvSpPr>
            <p:nvPr/>
          </p:nvSpPr>
          <p:spPr>
            <a:xfrm>
              <a:off x="366345" y="3809586"/>
              <a:ext cx="1871464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Описва точки от равнина фигура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-1011897" y="3809586"/>
              <a:ext cx="259744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676003310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Пример с</a:t>
                </a:r>
                <a:r>
                  <a:rPr lang="en-US" sz="3200" dirty="0">
                    <a:solidFill>
                      <a:srgbClr val="FF388C"/>
                    </a:solidFill>
                  </a:rPr>
                  <a:t> DOF</a:t>
                </a:r>
                <a14:m>
                  <m:oMath xmlns:m="http://schemas.openxmlformats.org/officeDocument/2006/math">
                    <m:r>
                      <a:rPr lang="bg-BG" sz="3200" dirty="0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  <m:r>
                      <a:rPr lang="en-US" sz="3200" b="0" i="1" dirty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r>
                      <a:rPr lang="bg-BG" sz="3200" b="0" i="1" dirty="0">
                        <a:solidFill>
                          <a:srgbClr val="FF388C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bg-BG" sz="3200" b="0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При транслация обект се плъзга по отсечка</a:t>
                </a:r>
              </a:p>
              <a:p>
                <a:pPr lvl="1"/>
                <a:r>
                  <a:rPr lang="bg-BG" dirty="0"/>
                  <a:t>При ротация обект се плъзга по окръжност</a:t>
                </a:r>
              </a:p>
              <a:p>
                <a:pPr lvl="1"/>
                <a:r>
                  <a:rPr lang="bg-BG" dirty="0"/>
                  <a:t>А как е при мащабиране?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hlinkClick r:id="rId3" action="ppaction://hlinkfile"/>
            <a:extLst>
              <a:ext uri="{FF2B5EF4-FFF2-40B4-BE49-F238E27FC236}">
                <a16:creationId xmlns:a16="http://schemas.microsoft.com/office/drawing/2014/main" id="{E15A08BB-E4DC-48C7-996D-7257C2C5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0005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hlinkClick r:id="rId5" action="ppaction://hlinkfile"/>
            <a:extLst>
              <a:ext uri="{FF2B5EF4-FFF2-40B4-BE49-F238E27FC236}">
                <a16:creationId xmlns:a16="http://schemas.microsoft.com/office/drawing/2014/main" id="{3C87EA43-C90A-410C-B172-0D2CBCBBF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441" y="40005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6027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Пример с</a:t>
                </a:r>
                <a:r>
                  <a:rPr lang="en-US" sz="3200" dirty="0">
                    <a:solidFill>
                      <a:srgbClr val="FF388C"/>
                    </a:solidFill>
                  </a:rPr>
                  <a:t> DOF</a:t>
                </a:r>
                <a14:m>
                  <m:oMath xmlns:m="http://schemas.openxmlformats.org/officeDocument/2006/math">
                    <m:r>
                      <a:rPr lang="bg-BG" sz="3200" dirty="0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  <m:r>
                      <a:rPr lang="en-US" sz="3200" b="0" i="1" dirty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r>
                      <a:rPr lang="bg-BG" sz="3200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2</m:t>
                    </m:r>
                  </m:oMath>
                </a14:m>
                <a:endParaRPr lang="bg-BG" sz="3200" b="0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Много варианти, според това коя степен какво променя и как са свързани елементите</a:t>
                </a:r>
              </a:p>
              <a:p>
                <a:pPr lvl="1"/>
                <a:r>
                  <a:rPr lang="bg-BG" dirty="0"/>
                  <a:t>Примери с перпендикулярни транслации и с ротации със сферична координатна система</a:t>
                </a:r>
              </a:p>
              <a:p>
                <a:pPr lvl="1"/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hlinkClick r:id="rId3" action="ppaction://hlinkfile"/>
            <a:extLst>
              <a:ext uri="{FF2B5EF4-FFF2-40B4-BE49-F238E27FC236}">
                <a16:creationId xmlns:a16="http://schemas.microsoft.com/office/drawing/2014/main" id="{50C1355B-CBD6-499E-8F7C-9CCCECC48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24962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hlinkClick r:id="rId5" action="ppaction://hlinkfile"/>
            <a:extLst>
              <a:ext uri="{FF2B5EF4-FFF2-40B4-BE49-F238E27FC236}">
                <a16:creationId xmlns:a16="http://schemas.microsoft.com/office/drawing/2014/main" id="{6BA14CED-E19B-478F-B3C6-37B09A4EF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312801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8829356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Смесен вариант с транслация и ротация</a:t>
            </a:r>
          </a:p>
          <a:p>
            <a:pPr lvl="1"/>
            <a:r>
              <a:rPr lang="bg-BG" dirty="0"/>
              <a:t>С тази конкретна конфигурация на връзките се описва повърхността на цилиндър</a:t>
            </a:r>
          </a:p>
        </p:txBody>
      </p:sp>
      <p:pic>
        <p:nvPicPr>
          <p:cNvPr id="6" name="Picture 5">
            <a:hlinkClick r:id="rId2" action="ppaction://hlinkfile"/>
            <a:extLst>
              <a:ext uri="{FF2B5EF4-FFF2-40B4-BE49-F238E27FC236}">
                <a16:creationId xmlns:a16="http://schemas.microsoft.com/office/drawing/2014/main" id="{236AF73C-AEDD-43CF-BDE8-DBA7E3DA6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9095308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Изграждане на роботи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51306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роботите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Части на роботите</a:t>
            </a:r>
          </a:p>
          <a:p>
            <a:pPr lvl="1"/>
            <a:r>
              <a:rPr lang="bg-BG" dirty="0">
                <a:solidFill>
                  <a:srgbClr val="FF388C"/>
                </a:solidFill>
              </a:rPr>
              <a:t>Елемент</a:t>
            </a:r>
            <a:r>
              <a:rPr lang="bg-BG" dirty="0"/>
              <a:t> – видима част от робота, свързана с връзка родител-дете с други елементи</a:t>
            </a:r>
          </a:p>
          <a:p>
            <a:pPr lvl="1"/>
            <a:r>
              <a:rPr lang="bg-BG" dirty="0">
                <a:solidFill>
                  <a:srgbClr val="FF388C"/>
                </a:solidFill>
              </a:rPr>
              <a:t>Шарнир</a:t>
            </a:r>
            <a:r>
              <a:rPr lang="bg-BG" dirty="0"/>
              <a:t> – невидими част, осъществяваща връзката между два елемента</a:t>
            </a:r>
            <a:endParaRPr lang="en-US" dirty="0"/>
          </a:p>
          <a:p>
            <a:pPr marL="741363" lvl="2"/>
            <a:r>
              <a:rPr lang="bg-BG" dirty="0"/>
              <a:t>(от немски </a:t>
            </a:r>
            <a:r>
              <a:rPr lang="en-GB" dirty="0" err="1">
                <a:solidFill>
                  <a:srgbClr val="FF388C"/>
                </a:solidFill>
              </a:rPr>
              <a:t>Scharnier</a:t>
            </a:r>
            <a:r>
              <a:rPr lang="bg-BG" dirty="0"/>
              <a:t> – панта)</a:t>
            </a:r>
          </a:p>
        </p:txBody>
      </p:sp>
    </p:spTree>
    <p:extLst>
      <p:ext uri="{BB962C8B-B14F-4D97-AF65-F5344CB8AC3E}">
        <p14:creationId xmlns:p14="http://schemas.microsoft.com/office/powerpoint/2010/main" val="1235175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Свързване</a:t>
            </a:r>
          </a:p>
          <a:p>
            <a:pPr lvl="1"/>
            <a:r>
              <a:rPr lang="bg-BG" dirty="0"/>
              <a:t>Всеки елемент се свързва с друг елемент само чрез </a:t>
            </a:r>
            <a:r>
              <a:rPr lang="bg-BG" dirty="0" err="1"/>
              <a:t>шарнир</a:t>
            </a:r>
            <a:endParaRPr lang="bg-BG" dirty="0"/>
          </a:p>
          <a:p>
            <a:pPr lvl="1"/>
            <a:r>
              <a:rPr lang="bg-BG" dirty="0"/>
              <a:t>Всеки </a:t>
            </a:r>
            <a:r>
              <a:rPr lang="bg-BG" dirty="0" err="1"/>
              <a:t>шарнир</a:t>
            </a:r>
            <a:r>
              <a:rPr lang="bg-BG" dirty="0"/>
              <a:t> свързва точно два елемента, единият от които е родител на другия</a:t>
            </a:r>
          </a:p>
          <a:p>
            <a:pPr lvl="1"/>
            <a:r>
              <a:rPr lang="bg-BG" dirty="0"/>
              <a:t>Шарнирите поддържат до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bg-BG" dirty="0"/>
              <a:t> степени на свобода чрез въртене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31712161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Поза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Поза на робот</a:t>
                </a:r>
              </a:p>
              <a:p>
                <a:pPr lvl="1"/>
                <a:r>
                  <a:rPr lang="bg-BG" dirty="0"/>
                  <a:t>Конкретно положение и ориентация на всички елементи на робота</a:t>
                </a:r>
              </a:p>
              <a:p>
                <a:pPr lvl="1"/>
                <a:r>
                  <a:rPr lang="bg-BG" dirty="0"/>
                  <a:t>При известна конструкция,</a:t>
                </a:r>
                <a:br>
                  <a:rPr lang="en-US" dirty="0"/>
                </a:br>
                <a:r>
                  <a:rPr lang="bg-BG" dirty="0"/>
                  <a:t>позата се определя само</a:t>
                </a:r>
                <a:br>
                  <a:rPr lang="bg-BG" dirty="0"/>
                </a:br>
                <a:r>
                  <a:rPr lang="bg-BG" dirty="0"/>
                  <a:t>от ъглите в </a:t>
                </a:r>
                <a:r>
                  <a:rPr lang="bg-BG" dirty="0" err="1"/>
                  <a:t>шарнирите</a:t>
                </a:r>
                <a:endParaRPr lang="bg-BG" dirty="0"/>
              </a:p>
              <a:p>
                <a:pPr lvl="1"/>
                <a:r>
                  <a:rPr lang="bg-BG" dirty="0"/>
                  <a:t>Пример с поза-вектор от</a:t>
                </a:r>
                <a:br>
                  <a:rPr lang="bg-BG" dirty="0"/>
                </a:b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4</a:t>
                </a:r>
                <a:r>
                  <a:rPr lang="bg-BG" dirty="0"/>
                  <a:t> ъгъла</a:t>
                </a:r>
                <a14:m>
                  <m:oMath xmlns:m="http://schemas.openxmlformats.org/officeDocument/2006/math">
                    <m:r>
                      <a:rPr lang="bg-BG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bg-BG" dirty="0"/>
              </a:p>
              <a:p>
                <a:endParaRPr lang="bg-BG" dirty="0"/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Isosceles Triangle 14"/>
          <p:cNvSpPr/>
          <p:nvPr/>
        </p:nvSpPr>
        <p:spPr>
          <a:xfrm>
            <a:off x="5643094" y="5257800"/>
            <a:ext cx="1651192" cy="914400"/>
          </a:xfrm>
          <a:prstGeom prst="triangl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Oval 26"/>
          <p:cNvSpPr/>
          <p:nvPr/>
        </p:nvSpPr>
        <p:spPr>
          <a:xfrm rot="18900000">
            <a:off x="6062993" y="4557880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Oval 26"/>
          <p:cNvSpPr/>
          <p:nvPr/>
        </p:nvSpPr>
        <p:spPr>
          <a:xfrm rot="20148301">
            <a:off x="7229002" y="3753334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Oval 26"/>
          <p:cNvSpPr/>
          <p:nvPr/>
        </p:nvSpPr>
        <p:spPr>
          <a:xfrm rot="1976174">
            <a:off x="5967983" y="3656796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9" name="Arc 18"/>
          <p:cNvSpPr/>
          <p:nvPr/>
        </p:nvSpPr>
        <p:spPr>
          <a:xfrm>
            <a:off x="6168696" y="4924183"/>
            <a:ext cx="602819" cy="608350"/>
          </a:xfrm>
          <a:prstGeom prst="arc">
            <a:avLst>
              <a:gd name="adj1" fmla="val 7912548"/>
              <a:gd name="adj2" fmla="val 16733239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20" name="Arc 19"/>
          <p:cNvSpPr/>
          <p:nvPr/>
        </p:nvSpPr>
        <p:spPr>
          <a:xfrm>
            <a:off x="6960313" y="3713574"/>
            <a:ext cx="1049480" cy="1059111"/>
          </a:xfrm>
          <a:prstGeom prst="arc">
            <a:avLst>
              <a:gd name="adj1" fmla="val 9407681"/>
              <a:gd name="adj2" fmla="val 11460486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21" name="Arc 20"/>
          <p:cNvSpPr/>
          <p:nvPr/>
        </p:nvSpPr>
        <p:spPr>
          <a:xfrm>
            <a:off x="6958710" y="3707366"/>
            <a:ext cx="1049480" cy="1059111"/>
          </a:xfrm>
          <a:prstGeom prst="arc">
            <a:avLst>
              <a:gd name="adj1" fmla="val 21500014"/>
              <a:gd name="adj2" fmla="val 6766791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22" name="Arc 21"/>
          <p:cNvSpPr/>
          <p:nvPr/>
        </p:nvSpPr>
        <p:spPr>
          <a:xfrm rot="2737426">
            <a:off x="6418573" y="4729831"/>
            <a:ext cx="876626" cy="285567"/>
          </a:xfrm>
          <a:prstGeom prst="arc">
            <a:avLst>
              <a:gd name="adj1" fmla="val 19949031"/>
              <a:gd name="adj2" fmla="val 12406770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345306" y="5134416"/>
            <a:ext cx="246767" cy="246767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68854" y="4949750"/>
                <a:ext cx="482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854" y="4949750"/>
                <a:ext cx="48276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052906" y="5013363"/>
                <a:ext cx="482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906" y="5013363"/>
                <a:ext cx="48276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570146" y="4052255"/>
                <a:ext cx="482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146" y="4052255"/>
                <a:ext cx="482760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758192" y="4499928"/>
                <a:ext cx="482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192" y="4499928"/>
                <a:ext cx="482760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4171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Движение на робот</a:t>
            </a:r>
            <a:endParaRPr lang="bg-BG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Пряко</a:t>
            </a:r>
          </a:p>
          <a:p>
            <a:pPr lvl="1"/>
            <a:r>
              <a:rPr lang="bg-BG" dirty="0"/>
              <a:t>За всеки ъгъл за всеки </a:t>
            </a:r>
            <a:r>
              <a:rPr lang="bg-BG" dirty="0" err="1"/>
              <a:t>шарнир</a:t>
            </a:r>
            <a:r>
              <a:rPr lang="bg-BG" dirty="0"/>
              <a:t> се задава отделна функция спрямо времето</a:t>
            </a:r>
          </a:p>
          <a:p>
            <a:pPr lvl="1"/>
            <a:r>
              <a:rPr lang="bg-BG" dirty="0"/>
              <a:t>Всички функции са синхронизирани</a:t>
            </a:r>
          </a:p>
          <a:p>
            <a:r>
              <a:rPr lang="bg-BG" dirty="0"/>
              <a:t>Чрез интерполация</a:t>
            </a:r>
          </a:p>
          <a:p>
            <a:pPr lvl="1"/>
            <a:r>
              <a:rPr lang="bg-BG" dirty="0"/>
              <a:t>Задават се само основните пози, междинните се </a:t>
            </a:r>
            <a:r>
              <a:rPr lang="bg-BG" dirty="0" err="1"/>
              <a:t>интерполират</a:t>
            </a:r>
            <a:r>
              <a:rPr lang="bg-BG" dirty="0"/>
              <a:t> от тях</a:t>
            </a:r>
          </a:p>
          <a:p>
            <a:pPr lvl="1"/>
            <a:r>
              <a:rPr lang="bg-BG" dirty="0"/>
              <a:t>Спестява се ръчното описание на движение и лесно се контролира скоростта</a:t>
            </a:r>
          </a:p>
          <a:p>
            <a:pPr lvl="1"/>
            <a:endParaRPr lang="en-US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90080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Вложени обекти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82712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 на робот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Свойства на базовия елемент</a:t>
            </a:r>
          </a:p>
          <a:p>
            <a:pPr lvl="1"/>
            <a:r>
              <a:rPr lang="bg-BG" dirty="0"/>
              <a:t>Избираме формата да е паралелепипед с център в средата на основата</a:t>
            </a:r>
          </a:p>
          <a:p>
            <a:pPr lvl="1"/>
            <a:r>
              <a:rPr lang="bg-BG" dirty="0"/>
              <a:t>Използва локалната координатна система на графичен обект, наследник на </a:t>
            </a:r>
            <a:r>
              <a:rPr lang="en-US" dirty="0">
                <a:solidFill>
                  <a:srgbClr val="FF388C"/>
                </a:solidFill>
              </a:rPr>
              <a:t>Group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В основата си има виртуален </a:t>
            </a:r>
            <a:r>
              <a:rPr lang="bg-BG" dirty="0" err="1"/>
              <a:t>шарнир</a:t>
            </a:r>
            <a:r>
              <a:rPr lang="bg-BG" dirty="0"/>
              <a:t> за ротация по трите оси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87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c 7"/>
          <p:cNvSpPr/>
          <p:nvPr/>
        </p:nvSpPr>
        <p:spPr>
          <a:xfrm>
            <a:off x="4294321" y="3734650"/>
            <a:ext cx="568243" cy="226780"/>
          </a:xfrm>
          <a:prstGeom prst="arc">
            <a:avLst>
              <a:gd name="adj1" fmla="val 18609716"/>
              <a:gd name="adj2" fmla="val 13281010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578443" y="4412397"/>
            <a:ext cx="1457326" cy="0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368769" y="4412397"/>
            <a:ext cx="1207510" cy="623887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76278" y="3283684"/>
            <a:ext cx="2165" cy="1128713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572000" y="4412397"/>
            <a:ext cx="1026821" cy="1607403"/>
            <a:chOff x="366345" y="1642657"/>
            <a:chExt cx="1026821" cy="2840119"/>
          </a:xfrm>
        </p:grpSpPr>
        <p:sp>
          <p:nvSpPr>
            <p:cNvPr id="20" name="Text Placeholder 2"/>
            <p:cNvSpPr txBox="1">
              <a:spLocks/>
            </p:cNvSpPr>
            <p:nvPr/>
          </p:nvSpPr>
          <p:spPr>
            <a:xfrm>
              <a:off x="366345" y="3809588"/>
              <a:ext cx="1026821" cy="67318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Шарнир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366345" y="1642657"/>
              <a:ext cx="0" cy="284011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5" name="Arc 24"/>
          <p:cNvSpPr/>
          <p:nvPr/>
        </p:nvSpPr>
        <p:spPr>
          <a:xfrm rot="16200000" flipV="1">
            <a:off x="5468068" y="4297185"/>
            <a:ext cx="568243" cy="230421"/>
          </a:xfrm>
          <a:prstGeom prst="arc">
            <a:avLst>
              <a:gd name="adj1" fmla="val 18609716"/>
              <a:gd name="adj2" fmla="val 13281010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26" name="Arc 25"/>
          <p:cNvSpPr/>
          <p:nvPr/>
        </p:nvSpPr>
        <p:spPr>
          <a:xfrm rot="3687499">
            <a:off x="3353174" y="4768086"/>
            <a:ext cx="568243" cy="226780"/>
          </a:xfrm>
          <a:prstGeom prst="arc">
            <a:avLst>
              <a:gd name="adj1" fmla="val 18609716"/>
              <a:gd name="adj2" fmla="val 13281010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35769" y="42083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X</a:t>
            </a:r>
            <a:endParaRPr lang="bg-BG" dirty="0">
              <a:latin typeface="Candara" panose="020E0502030303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89027" y="48814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Z</a:t>
            </a:r>
            <a:endParaRPr lang="bg-BG" dirty="0">
              <a:latin typeface="Candara" panose="020E0502030303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21990" y="29228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Y</a:t>
            </a:r>
            <a:endParaRPr lang="bg-BG" dirty="0">
              <a:latin typeface="Candara" panose="020E0502030303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04800" y="4109543"/>
            <a:ext cx="3164126" cy="666555"/>
            <a:chOff x="-21297" y="3809586"/>
            <a:chExt cx="3164126" cy="1177734"/>
          </a:xfrm>
        </p:grpSpPr>
        <p:sp>
          <p:nvSpPr>
            <p:cNvPr id="31" name="Text Placeholder 2"/>
            <p:cNvSpPr txBox="1">
              <a:spLocks/>
            </p:cNvSpPr>
            <p:nvPr/>
          </p:nvSpPr>
          <p:spPr>
            <a:xfrm>
              <a:off x="-21297" y="3809586"/>
              <a:ext cx="2030506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Въртене около трите локални оси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-21297" y="4987320"/>
              <a:ext cx="316412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6" name="Cube 45"/>
          <p:cNvSpPr/>
          <p:nvPr/>
        </p:nvSpPr>
        <p:spPr>
          <a:xfrm>
            <a:off x="3213847" y="943446"/>
            <a:ext cx="2474101" cy="3605155"/>
          </a:xfrm>
          <a:prstGeom prst="cube">
            <a:avLst>
              <a:gd name="adj" fmla="val 10325"/>
            </a:avLst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47" name="Group 46"/>
          <p:cNvGrpSpPr/>
          <p:nvPr/>
        </p:nvGrpSpPr>
        <p:grpSpPr>
          <a:xfrm>
            <a:off x="4572000" y="1038891"/>
            <a:ext cx="4053499" cy="666555"/>
            <a:chOff x="-2040223" y="3809586"/>
            <a:chExt cx="4053499" cy="1177734"/>
          </a:xfrm>
        </p:grpSpPr>
        <p:sp>
          <p:nvSpPr>
            <p:cNvPr id="48" name="Text Placeholder 2"/>
            <p:cNvSpPr txBox="1">
              <a:spLocks/>
            </p:cNvSpPr>
            <p:nvPr/>
          </p:nvSpPr>
          <p:spPr>
            <a:xfrm>
              <a:off x="-21297" y="3809586"/>
              <a:ext cx="2030506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Тук ще се закачат </a:t>
              </a:r>
              <a:r>
                <a:rPr lang="bg-BG" sz="1800" b="0" dirty="0" err="1">
                  <a:solidFill>
                    <a:schemeClr val="bg1"/>
                  </a:solidFill>
                </a:rPr>
                <a:t>поделементите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-2040223" y="3823101"/>
              <a:ext cx="4053499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5697228" y="2589799"/>
            <a:ext cx="3008953" cy="639647"/>
            <a:chOff x="-995677" y="3809586"/>
            <a:chExt cx="3008953" cy="1130190"/>
          </a:xfrm>
        </p:grpSpPr>
        <p:sp>
          <p:nvSpPr>
            <p:cNvPr id="53" name="Text Placeholder 2"/>
            <p:cNvSpPr txBox="1">
              <a:spLocks/>
            </p:cNvSpPr>
            <p:nvPr/>
          </p:nvSpPr>
          <p:spPr>
            <a:xfrm>
              <a:off x="-250101" y="3809586"/>
              <a:ext cx="2259310" cy="113019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Образът на елемент е паралелепипед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-995677" y="3809586"/>
              <a:ext cx="3008953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0" name="Rectangle 59"/>
          <p:cNvSpPr/>
          <p:nvPr/>
        </p:nvSpPr>
        <p:spPr>
          <a:xfrm>
            <a:off x="2895600" y="714846"/>
            <a:ext cx="3453075" cy="4535962"/>
          </a:xfrm>
          <a:prstGeom prst="rect">
            <a:avLst/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6639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Реализация</a:t>
                </a:r>
              </a:p>
              <a:p>
                <a:pPr lvl="1"/>
                <a:r>
                  <a:rPr lang="bg-BG" dirty="0"/>
                  <a:t>Подготвяме една геометрия </a:t>
                </a:r>
                <a:r>
                  <a:rPr lang="en-GB" dirty="0" err="1">
                    <a:solidFill>
                      <a:srgbClr val="FF388C"/>
                    </a:solidFill>
                  </a:rPr>
                  <a:t>robotGeometry</a:t>
                </a:r>
                <a:r>
                  <a:rPr lang="bg-BG" dirty="0"/>
                  <a:t> –  куб с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размери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×</m:t>
                    </m:r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×</m:t>
                    </m:r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ще се </a:t>
                </a:r>
                <a:r>
                  <a:rPr lang="bg-BG" dirty="0"/>
                  <a:t>ползва от всички елементи на робота</a:t>
                </a:r>
              </a:p>
              <a:p>
                <a:pPr lvl="1"/>
                <a:r>
                  <a:rPr lang="bg-BG" dirty="0"/>
                  <a:t>Преместваме геометрията нагоре с </a:t>
                </a:r>
                <a:r>
                  <a:rPr lang="en-GB" dirty="0">
                    <a:solidFill>
                      <a:srgbClr val="FF388C"/>
                    </a:solidFill>
                  </a:rPr>
                  <a:t>translate</a:t>
                </a:r>
                <a:r>
                  <a:rPr lang="bg-BG" dirty="0"/>
                  <a:t>, за да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бъде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bg-BG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bg-BG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bg-BG" i="1" dirty="0" err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bg-BG" i="1" dirty="0" err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в основата </a:t>
                </a:r>
                <a:r>
                  <a:rPr lang="bg-BG" dirty="0"/>
                  <a:t>на куба</a:t>
                </a:r>
                <a:endParaRPr lang="en-US" dirty="0"/>
              </a:p>
              <a:p>
                <a:pPr lvl="1"/>
                <a:r>
                  <a:rPr lang="bg-BG" dirty="0"/>
                  <a:t>Функция </a:t>
                </a:r>
                <a:r>
                  <a:rPr lang="en-GB" dirty="0" err="1">
                    <a:solidFill>
                      <a:srgbClr val="FF388C"/>
                    </a:solidFill>
                  </a:rPr>
                  <a:t>robotElement</a:t>
                </a:r>
                <a:r>
                  <a:rPr lang="bg-BG" dirty="0"/>
                  <a:t> създава елемент, мащабира го според размера и ако има родител, го включва като подчинен обект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59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243304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Проба на </a:t>
            </a:r>
            <a:r>
              <a:rPr lang="en-GB" dirty="0" err="1">
                <a:solidFill>
                  <a:srgbClr val="FF388C"/>
                </a:solidFill>
              </a:rPr>
              <a:t>robotElement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Създаване на елемент и клатене около оста </a:t>
            </a:r>
            <a:r>
              <a:rPr lang="en-US" dirty="0"/>
              <a:t>X</a:t>
            </a:r>
            <a:endParaRPr lang="bg-BG" dirty="0"/>
          </a:p>
        </p:txBody>
      </p:sp>
      <p:pic>
        <p:nvPicPr>
          <p:cNvPr id="7" name="Picture 6">
            <a:hlinkClick r:id="rId2" action="ppaction://hlinkfile"/>
            <a:extLst>
              <a:ext uri="{FF2B5EF4-FFF2-40B4-BE49-F238E27FC236}">
                <a16:creationId xmlns:a16="http://schemas.microsoft.com/office/drawing/2014/main" id="{DAB43F0D-AFCD-47E3-9885-3D207CBA7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1742270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Добавяме интерактивност, но става странно движение, ако въртим и по трите ъгъла</a:t>
            </a:r>
          </a:p>
          <a:p>
            <a:pPr lvl="2"/>
            <a:r>
              <a:rPr lang="en-US" dirty="0"/>
              <a:t>(</a:t>
            </a:r>
            <a:r>
              <a:rPr lang="bg-BG" dirty="0"/>
              <a:t>това е принципен проблем – засега го игнорираме)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B025D14C-083F-4183-9481-EB6431494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40242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9030897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Опит с втори елемент</a:t>
            </a:r>
          </a:p>
          <a:p>
            <a:pPr lvl="1"/>
            <a:r>
              <a:rPr lang="bg-BG" dirty="0"/>
              <a:t>Създаваме втори елемент, дете на първия</a:t>
            </a:r>
          </a:p>
          <a:p>
            <a:pPr lvl="1"/>
            <a:r>
              <a:rPr lang="bg-BG" dirty="0"/>
              <a:t>За съжаление става пак нещо странно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E869A79E-DB93-4BA9-9F24-7AC570555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9636032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Защо става така?</a:t>
                </a:r>
              </a:p>
              <a:p>
                <a:pPr lvl="1"/>
                <a:r>
                  <a:rPr lang="bg-BG" dirty="0"/>
                  <a:t>Размерът на елемент се определя чрез </a:t>
                </a:r>
                <a:r>
                  <a:rPr lang="en-US" dirty="0">
                    <a:solidFill>
                      <a:srgbClr val="FF388C"/>
                    </a:solidFill>
                  </a:rPr>
                  <a:t>scale</a:t>
                </a:r>
              </a:p>
              <a:p>
                <a:pPr lvl="1"/>
                <a:r>
                  <a:rPr lang="bg-BG" dirty="0"/>
                  <a:t>Този размер мащабира не само елемента, но и всички деца в елемента</a:t>
                </a:r>
                <a:endParaRPr lang="en-US" dirty="0"/>
              </a:p>
              <a:p>
                <a:r>
                  <a:rPr lang="bg-BG" dirty="0"/>
                  <a:t>Пример</a:t>
                </a:r>
              </a:p>
              <a:p>
                <a:pPr lvl="1"/>
                <a:r>
                  <a:rPr lang="bg-BG" dirty="0"/>
                  <a:t>Закачени 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3</a:t>
                </a:r>
                <a:r>
                  <a:rPr lang="bg-BG" dirty="0"/>
                  <a:t> елемента с размери </a:t>
                </a:r>
                <a14:m>
                  <m:oMath xmlns:m="http://schemas.openxmlformats.org/officeDocument/2006/math">
                    <m:r>
                      <a:rPr lang="bg-BG" i="1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×</m:t>
                    </m:r>
                    <m:r>
                      <a:rPr lang="bg-BG" i="1" dirty="0">
                        <a:latin typeface="Cambria Math"/>
                      </a:rPr>
                      <m:t>3</m:t>
                    </m:r>
                    <m:r>
                      <a:rPr lang="en-US" i="1" dirty="0">
                        <a:latin typeface="Cambria Math"/>
                      </a:rPr>
                      <m:t>×</m:t>
                    </m:r>
                    <m:r>
                      <a:rPr lang="bg-BG" i="1" dirty="0">
                        <a:latin typeface="Cambria Math"/>
                      </a:rPr>
                      <m:t>5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Първият ще си е </a:t>
                </a:r>
                <a14:m>
                  <m:oMath xmlns:m="http://schemas.openxmlformats.org/officeDocument/2006/math">
                    <m:r>
                      <a:rPr lang="bg-BG" i="1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×</m:t>
                    </m:r>
                    <m:r>
                      <a:rPr lang="bg-BG" i="1" dirty="0">
                        <a:latin typeface="Cambria Math"/>
                      </a:rPr>
                      <m:t>3</m:t>
                    </m:r>
                    <m:r>
                      <a:rPr lang="en-US" i="1" dirty="0">
                        <a:latin typeface="Cambria Math"/>
                      </a:rPr>
                      <m:t>×</m:t>
                    </m:r>
                    <m:r>
                      <a:rPr lang="bg-BG" i="1" dirty="0">
                        <a:latin typeface="Cambria Math"/>
                      </a:rPr>
                      <m:t>5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В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торият ще стане </a:t>
                </a:r>
                <a14:m>
                  <m:oMath xmlns:m="http://schemas.openxmlformats.org/officeDocument/2006/math">
                    <m:r>
                      <a:rPr lang="bg-BG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4</m:t>
                    </m:r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×</m:t>
                    </m:r>
                    <m:r>
                      <a:rPr lang="bg-BG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9</m:t>
                    </m:r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×</m:t>
                    </m:r>
                    <m:r>
                      <a:rPr lang="bg-BG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2</m:t>
                    </m:r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5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Третият ще е вече </a:t>
                </a:r>
                <a14:m>
                  <m:oMath xmlns:m="http://schemas.openxmlformats.org/officeDocument/2006/math">
                    <m:r>
                      <a:rPr lang="bg-BG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8</m:t>
                    </m:r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×</m:t>
                    </m:r>
                    <m:r>
                      <a:rPr lang="bg-BG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27</m:t>
                    </m:r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×</m:t>
                    </m:r>
                    <m:r>
                      <a:rPr lang="bg-BG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</m:t>
                    </m:r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25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52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540242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Решение №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1</a:t>
                </a:r>
              </a:p>
              <a:p>
                <a:pPr lvl="1"/>
                <a:r>
                  <a:rPr lang="bg-BG" dirty="0"/>
                  <a:t>Групов обект с две деца – едното е образа на елемента, другото е свързаният елемент</a:t>
                </a:r>
              </a:p>
              <a:p>
                <a:pPr lvl="1"/>
                <a:r>
                  <a:rPr lang="bg-BG" dirty="0"/>
                  <a:t>Така мащабите няма да се смесват</a:t>
                </a:r>
              </a:p>
              <a:p>
                <a:r>
                  <a:rPr lang="bg-BG" dirty="0"/>
                  <a:t>Решение №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</a:p>
              <a:p>
                <a:pPr lvl="1"/>
                <a:r>
                  <a:rPr lang="bg-BG" dirty="0"/>
                  <a:t>Образът на елемент е с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мащаб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×1×1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Това изисква отделна геометрия за всеки елемент, ако те са с различни размери</a:t>
                </a:r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674" r="-89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839681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Реализация на №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</a:p>
              <a:p>
                <a:pPr lvl="1"/>
                <a:r>
                  <a:rPr lang="bg-BG" dirty="0"/>
                  <a:t>Създава се </a:t>
                </a:r>
                <a:r>
                  <a:rPr lang="en-GB" dirty="0" err="1">
                    <a:solidFill>
                      <a:srgbClr val="FF388C"/>
                    </a:solidFill>
                  </a:rPr>
                  <a:t>robotGeometry</a:t>
                </a:r>
                <a:r>
                  <a:rPr lang="bg-BG" dirty="0">
                    <a:solidFill>
                      <a:srgbClr val="FF388C"/>
                    </a:solidFill>
                  </a:rPr>
                  <a:t> </a:t>
                </a:r>
                <a:r>
                  <a:rPr lang="bg-BG" dirty="0"/>
                  <a:t>вътре в обекта с нужните размери</a:t>
                </a:r>
              </a:p>
              <a:p>
                <a:pPr lvl="1"/>
                <a:r>
                  <a:rPr lang="bg-BG" dirty="0"/>
                  <a:t>Транслацията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по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не е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0.5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bg-BG" dirty="0"/>
                  <a:t>а половината от височината на елемента</a:t>
                </a:r>
              </a:p>
              <a:p>
                <a:pPr lvl="1"/>
                <a:r>
                  <a:rPr lang="bg-BG" dirty="0"/>
                  <a:t>При закачането на елемент, той се слага в края на родителя си (използва неговата височина в </a:t>
                </a:r>
                <a:r>
                  <a:rPr lang="en-GB" dirty="0" err="1">
                    <a:solidFill>
                      <a:srgbClr val="FF388C"/>
                    </a:solidFill>
                  </a:rPr>
                  <a:t>geometry.parameters.height</a:t>
                </a:r>
                <a:r>
                  <a:rPr lang="bg-BG" dirty="0"/>
                  <a:t>)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674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256786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Робот от два елемента</a:t>
                </a:r>
              </a:p>
              <a:p>
                <a:pPr lvl="1"/>
                <a:r>
                  <a:rPr lang="bg-BG" dirty="0"/>
                  <a:t>Първият има </a:t>
                </a:r>
                <a:r>
                  <a:rPr lang="en-US" dirty="0" err="1">
                    <a:solidFill>
                      <a:srgbClr val="FF388C"/>
                    </a:solidFill>
                  </a:rPr>
                  <a:t>DOF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=2</m:t>
                    </m:r>
                  </m:oMath>
                </a14:m>
                <a:r>
                  <a:rPr lang="en-US" dirty="0"/>
                  <a:t>,</a:t>
                </a:r>
                <a:r>
                  <a:rPr lang="bg-BG" dirty="0"/>
                  <a:t> а вторият – </a:t>
                </a:r>
                <a:r>
                  <a:rPr lang="en-US" dirty="0" err="1">
                    <a:solidFill>
                      <a:srgbClr val="FF388C"/>
                    </a:solidFill>
                  </a:rPr>
                  <a:t>DOF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 =1</m:t>
                    </m:r>
                  </m:oMath>
                </a14:m>
                <a:endParaRPr lang="en-US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Елегантно се изхлузваме от ситуацията с въртене по три ъгъла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B66CD199-BB17-4595-9951-FA431624C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50698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3503552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Вложени обекти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Какво е това?</a:t>
            </a:r>
          </a:p>
          <a:p>
            <a:pPr lvl="1"/>
            <a:r>
              <a:rPr lang="bg-BG" dirty="0"/>
              <a:t>Обект, който е закачен за друг обект и приема част от неговите свойства</a:t>
            </a:r>
          </a:p>
          <a:p>
            <a:pPr lvl="1"/>
            <a:r>
              <a:rPr lang="bg-BG" dirty="0"/>
              <a:t>Външният обект е </a:t>
            </a:r>
            <a:r>
              <a:rPr lang="bg-BG" dirty="0">
                <a:solidFill>
                  <a:srgbClr val="FF388C"/>
                </a:solidFill>
              </a:rPr>
              <a:t>главен обект</a:t>
            </a:r>
            <a:r>
              <a:rPr lang="bg-BG" dirty="0"/>
              <a:t> или </a:t>
            </a:r>
            <a:r>
              <a:rPr lang="bg-BG" dirty="0">
                <a:solidFill>
                  <a:srgbClr val="FF388C"/>
                </a:solidFill>
              </a:rPr>
              <a:t>родител</a:t>
            </a:r>
            <a:r>
              <a:rPr lang="bg-BG" dirty="0"/>
              <a:t>, вложеният обект е </a:t>
            </a:r>
            <a:r>
              <a:rPr lang="bg-BG" dirty="0">
                <a:solidFill>
                  <a:srgbClr val="FF388C"/>
                </a:solidFill>
              </a:rPr>
              <a:t>подобект</a:t>
            </a:r>
            <a:r>
              <a:rPr lang="bg-BG" dirty="0"/>
              <a:t> или </a:t>
            </a:r>
            <a:r>
              <a:rPr lang="bg-BG" dirty="0">
                <a:solidFill>
                  <a:srgbClr val="FF388C"/>
                </a:solidFill>
              </a:rPr>
              <a:t>дете</a:t>
            </a:r>
          </a:p>
          <a:p>
            <a:pPr lvl="1"/>
            <a:r>
              <a:rPr lang="bg-BG" dirty="0"/>
              <a:t>Не се изисква вложеният обект да е геометрично или визуално вътре в родителя</a:t>
            </a:r>
          </a:p>
        </p:txBody>
      </p:sp>
    </p:spTree>
    <p:extLst>
      <p:ext uri="{BB962C8B-B14F-4D97-AF65-F5344CB8AC3E}">
        <p14:creationId xmlns:p14="http://schemas.microsoft.com/office/powerpoint/2010/main" val="4156130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Четири елемента</a:t>
            </a:r>
          </a:p>
          <a:p>
            <a:pPr lvl="1"/>
            <a:r>
              <a:rPr lang="bg-BG" dirty="0"/>
              <a:t>Добавянето на нови елементи вече е механична дейност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19969155-8F31-4E4C-A124-D38F415E7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4616271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Плавност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момента</a:t>
            </a:r>
          </a:p>
          <a:p>
            <a:pPr lvl="1"/>
            <a:r>
              <a:rPr lang="bg-BG" dirty="0"/>
              <a:t>Промяна на ъгъл в </a:t>
            </a:r>
            <a:r>
              <a:rPr lang="bg-BG" dirty="0" err="1"/>
              <a:t>шарнир</a:t>
            </a:r>
            <a:r>
              <a:rPr lang="bg-BG" dirty="0"/>
              <a:t> променя рязко  ориентацията на свързаните елементи</a:t>
            </a:r>
          </a:p>
          <a:p>
            <a:r>
              <a:rPr lang="bg-BG" dirty="0"/>
              <a:t>Цел</a:t>
            </a:r>
          </a:p>
          <a:p>
            <a:pPr lvl="1"/>
            <a:r>
              <a:rPr lang="bg-BG" dirty="0"/>
              <a:t>Постигане на плавност в движенията</a:t>
            </a:r>
          </a:p>
          <a:p>
            <a:pPr lvl="1"/>
            <a:r>
              <a:rPr lang="bg-BG" dirty="0"/>
              <a:t>Промяната на ъгъл да активира движение в робота, с което да заеме постепенно желаното положение</a:t>
            </a:r>
          </a:p>
        </p:txBody>
      </p:sp>
    </p:spTree>
    <p:extLst>
      <p:ext uri="{BB962C8B-B14F-4D97-AF65-F5344CB8AC3E}">
        <p14:creationId xmlns:p14="http://schemas.microsoft.com/office/powerpoint/2010/main" val="298738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Без плавност</a:t>
            </a:r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r>
              <a:rPr lang="bg-BG" dirty="0"/>
              <a:t>С плавност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2240996" y="2469361"/>
            <a:ext cx="932055" cy="533400"/>
          </a:xfrm>
          <a:prstGeom prst="triangl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Oval 26"/>
          <p:cNvSpPr/>
          <p:nvPr/>
        </p:nvSpPr>
        <p:spPr>
          <a:xfrm rot="16200000">
            <a:off x="1793204" y="1559597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Oval 11"/>
          <p:cNvSpPr/>
          <p:nvPr/>
        </p:nvSpPr>
        <p:spPr>
          <a:xfrm>
            <a:off x="2583639" y="2345977"/>
            <a:ext cx="246767" cy="246767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7" name="Group 16"/>
          <p:cNvGrpSpPr/>
          <p:nvPr/>
        </p:nvGrpSpPr>
        <p:grpSpPr>
          <a:xfrm>
            <a:off x="605755" y="1418741"/>
            <a:ext cx="1908845" cy="666555"/>
            <a:chOff x="664503" y="3809586"/>
            <a:chExt cx="1908845" cy="1177734"/>
          </a:xfrm>
        </p:grpSpPr>
        <p:sp>
          <p:nvSpPr>
            <p:cNvPr id="18" name="Text Placeholder 2"/>
            <p:cNvSpPr txBox="1">
              <a:spLocks/>
            </p:cNvSpPr>
            <p:nvPr/>
          </p:nvSpPr>
          <p:spPr>
            <a:xfrm>
              <a:off x="664503" y="3809586"/>
              <a:ext cx="1344706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Начално положение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64503" y="4987320"/>
              <a:ext cx="1908845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Isosceles Triangle 21"/>
          <p:cNvSpPr/>
          <p:nvPr/>
        </p:nvSpPr>
        <p:spPr>
          <a:xfrm>
            <a:off x="5410200" y="2469361"/>
            <a:ext cx="932055" cy="533400"/>
          </a:xfrm>
          <a:prstGeom prst="triangl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3" name="Oval 26"/>
          <p:cNvSpPr/>
          <p:nvPr/>
        </p:nvSpPr>
        <p:spPr>
          <a:xfrm>
            <a:off x="5684544" y="2284202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Oval 23"/>
          <p:cNvSpPr/>
          <p:nvPr/>
        </p:nvSpPr>
        <p:spPr>
          <a:xfrm>
            <a:off x="5752843" y="2345977"/>
            <a:ext cx="246767" cy="246767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5" name="Group 24"/>
          <p:cNvGrpSpPr/>
          <p:nvPr/>
        </p:nvGrpSpPr>
        <p:grpSpPr>
          <a:xfrm>
            <a:off x="6764483" y="1089945"/>
            <a:ext cx="1344706" cy="1194257"/>
            <a:chOff x="664503" y="3809586"/>
            <a:chExt cx="1344706" cy="2110129"/>
          </a:xfrm>
        </p:grpSpPr>
        <p:sp>
          <p:nvSpPr>
            <p:cNvPr id="26" name="Text Placeholder 2"/>
            <p:cNvSpPr txBox="1">
              <a:spLocks/>
            </p:cNvSpPr>
            <p:nvPr/>
          </p:nvSpPr>
          <p:spPr>
            <a:xfrm>
              <a:off x="664503" y="3809586"/>
              <a:ext cx="1344706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Крайно положение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664503" y="3809586"/>
              <a:ext cx="0" cy="211012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2" name="Straight Arrow Connector 31"/>
          <p:cNvCxnSpPr/>
          <p:nvPr/>
        </p:nvCxnSpPr>
        <p:spPr>
          <a:xfrm>
            <a:off x="3048000" y="2476624"/>
            <a:ext cx="2362200" cy="0"/>
          </a:xfrm>
          <a:prstGeom prst="straightConnector1">
            <a:avLst/>
          </a:prstGeom>
          <a:grpFill/>
          <a:ln w="3175">
            <a:solidFill>
              <a:srgbClr val="0070C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extBox 32"/>
          <p:cNvSpPr txBox="1"/>
          <p:nvPr/>
        </p:nvSpPr>
        <p:spPr>
          <a:xfrm>
            <a:off x="3523618" y="2142552"/>
            <a:ext cx="1410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>
                <a:solidFill>
                  <a:schemeClr val="accent1"/>
                </a:solidFill>
                <a:latin typeface="Candara" panose="020E0502030303020204" pitchFamily="34" charset="0"/>
              </a:rPr>
              <a:t>Рязък преход</a:t>
            </a:r>
          </a:p>
        </p:txBody>
      </p:sp>
      <p:sp>
        <p:nvSpPr>
          <p:cNvPr id="34" name="Isosceles Triangle 33"/>
          <p:cNvSpPr/>
          <p:nvPr/>
        </p:nvSpPr>
        <p:spPr>
          <a:xfrm>
            <a:off x="2244841" y="5638800"/>
            <a:ext cx="932055" cy="533400"/>
          </a:xfrm>
          <a:prstGeom prst="triangl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5" name="Oval 26"/>
          <p:cNvSpPr/>
          <p:nvPr/>
        </p:nvSpPr>
        <p:spPr>
          <a:xfrm rot="16200000">
            <a:off x="1797049" y="4729036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6" name="Oval 35"/>
          <p:cNvSpPr/>
          <p:nvPr/>
        </p:nvSpPr>
        <p:spPr>
          <a:xfrm>
            <a:off x="2587484" y="5515416"/>
            <a:ext cx="246767" cy="246767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37" name="Group 36"/>
          <p:cNvGrpSpPr/>
          <p:nvPr/>
        </p:nvGrpSpPr>
        <p:grpSpPr>
          <a:xfrm>
            <a:off x="609600" y="4588180"/>
            <a:ext cx="1908845" cy="666555"/>
            <a:chOff x="664503" y="3809586"/>
            <a:chExt cx="1908845" cy="1177734"/>
          </a:xfrm>
        </p:grpSpPr>
        <p:sp>
          <p:nvSpPr>
            <p:cNvPr id="38" name="Text Placeholder 2"/>
            <p:cNvSpPr txBox="1">
              <a:spLocks/>
            </p:cNvSpPr>
            <p:nvPr/>
          </p:nvSpPr>
          <p:spPr>
            <a:xfrm>
              <a:off x="664503" y="3809586"/>
              <a:ext cx="1344706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Начално положение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664503" y="4987320"/>
              <a:ext cx="1908845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Isosceles Triangle 39"/>
          <p:cNvSpPr/>
          <p:nvPr/>
        </p:nvSpPr>
        <p:spPr>
          <a:xfrm>
            <a:off x="5414045" y="5638800"/>
            <a:ext cx="932055" cy="533400"/>
          </a:xfrm>
          <a:prstGeom prst="triangl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1" name="Oval 26"/>
          <p:cNvSpPr/>
          <p:nvPr/>
        </p:nvSpPr>
        <p:spPr>
          <a:xfrm>
            <a:off x="5688389" y="5453641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2" name="Oval 41"/>
          <p:cNvSpPr/>
          <p:nvPr/>
        </p:nvSpPr>
        <p:spPr>
          <a:xfrm>
            <a:off x="5756688" y="5515416"/>
            <a:ext cx="246767" cy="246767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43" name="Group 42"/>
          <p:cNvGrpSpPr/>
          <p:nvPr/>
        </p:nvGrpSpPr>
        <p:grpSpPr>
          <a:xfrm>
            <a:off x="6768328" y="4259384"/>
            <a:ext cx="1344706" cy="1194257"/>
            <a:chOff x="664503" y="3809586"/>
            <a:chExt cx="1344706" cy="2110129"/>
          </a:xfrm>
        </p:grpSpPr>
        <p:sp>
          <p:nvSpPr>
            <p:cNvPr id="44" name="Text Placeholder 2"/>
            <p:cNvSpPr txBox="1">
              <a:spLocks/>
            </p:cNvSpPr>
            <p:nvPr/>
          </p:nvSpPr>
          <p:spPr>
            <a:xfrm>
              <a:off x="664503" y="3809586"/>
              <a:ext cx="1344706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Крайно положение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664503" y="3809586"/>
              <a:ext cx="0" cy="211012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Isosceles Triangle 47"/>
          <p:cNvSpPr/>
          <p:nvPr/>
        </p:nvSpPr>
        <p:spPr>
          <a:xfrm>
            <a:off x="3291608" y="5638801"/>
            <a:ext cx="932055" cy="533400"/>
          </a:xfrm>
          <a:prstGeom prst="triangle">
            <a:avLst/>
          </a:prstGeom>
          <a:grpFill/>
          <a:ln w="3175">
            <a:solidFill>
              <a:srgbClr val="0070C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9" name="Oval 26"/>
          <p:cNvSpPr/>
          <p:nvPr/>
        </p:nvSpPr>
        <p:spPr>
          <a:xfrm rot="18000000">
            <a:off x="3206081" y="4830243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grpFill/>
          <a:ln w="3175">
            <a:solidFill>
              <a:srgbClr val="0070C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0" name="Oval 49"/>
          <p:cNvSpPr/>
          <p:nvPr/>
        </p:nvSpPr>
        <p:spPr>
          <a:xfrm>
            <a:off x="3634250" y="5513952"/>
            <a:ext cx="246767" cy="246767"/>
          </a:xfrm>
          <a:prstGeom prst="ellipse">
            <a:avLst/>
          </a:prstGeom>
          <a:grpFill/>
          <a:ln w="3175">
            <a:solidFill>
              <a:srgbClr val="0070C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1" name="Isosceles Triangle 50"/>
          <p:cNvSpPr/>
          <p:nvPr/>
        </p:nvSpPr>
        <p:spPr>
          <a:xfrm>
            <a:off x="4335271" y="5638800"/>
            <a:ext cx="932055" cy="533400"/>
          </a:xfrm>
          <a:prstGeom prst="triangle">
            <a:avLst/>
          </a:prstGeom>
          <a:grpFill/>
          <a:ln w="3175">
            <a:solidFill>
              <a:srgbClr val="0070C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2" name="Oval 26"/>
          <p:cNvSpPr/>
          <p:nvPr/>
        </p:nvSpPr>
        <p:spPr>
          <a:xfrm rot="19800000">
            <a:off x="4508883" y="5089530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grpFill/>
          <a:ln w="3175">
            <a:solidFill>
              <a:srgbClr val="0070C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3" name="Oval 52"/>
          <p:cNvSpPr/>
          <p:nvPr/>
        </p:nvSpPr>
        <p:spPr>
          <a:xfrm>
            <a:off x="4677913" y="5513951"/>
            <a:ext cx="246767" cy="246767"/>
          </a:xfrm>
          <a:prstGeom prst="ellipse">
            <a:avLst/>
          </a:prstGeom>
          <a:grpFill/>
          <a:ln w="3175">
            <a:solidFill>
              <a:srgbClr val="0070C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63" name="Straight Connector 62"/>
          <p:cNvCxnSpPr/>
          <p:nvPr/>
        </p:nvCxnSpPr>
        <p:spPr>
          <a:xfrm>
            <a:off x="6019800" y="4135063"/>
            <a:ext cx="0" cy="589337"/>
          </a:xfrm>
          <a:prstGeom prst="line">
            <a:avLst/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7" name="Group 56"/>
          <p:cNvGrpSpPr/>
          <p:nvPr/>
        </p:nvGrpSpPr>
        <p:grpSpPr>
          <a:xfrm>
            <a:off x="4653288" y="3799604"/>
            <a:ext cx="1711379" cy="670920"/>
            <a:chOff x="297830" y="3809586"/>
            <a:chExt cx="1711379" cy="1185446"/>
          </a:xfrm>
        </p:grpSpPr>
        <p:sp>
          <p:nvSpPr>
            <p:cNvPr id="58" name="Text Placeholder 2"/>
            <p:cNvSpPr txBox="1">
              <a:spLocks/>
            </p:cNvSpPr>
            <p:nvPr/>
          </p:nvSpPr>
          <p:spPr>
            <a:xfrm>
              <a:off x="664503" y="3809586"/>
              <a:ext cx="1344706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Междинни положения</a:t>
              </a:r>
            </a:p>
          </p:txBody>
        </p:sp>
        <p:cxnSp>
          <p:nvCxnSpPr>
            <p:cNvPr id="59" name="Straight Connector 58"/>
            <p:cNvCxnSpPr/>
            <p:nvPr/>
          </p:nvCxnSpPr>
          <p:spPr>
            <a:xfrm flipH="1">
              <a:off x="297830" y="4995032"/>
              <a:ext cx="1711379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281007213"/>
      </p:ext>
    </p:extLst>
  </p:cSld>
  <p:clrMapOvr>
    <a:masterClrMapping/>
  </p:clrMapOvr>
  <p:transition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Реализация</a:t>
            </a:r>
          </a:p>
          <a:p>
            <a:pPr lvl="1"/>
            <a:r>
              <a:rPr lang="bg-BG" dirty="0"/>
              <a:t>Промяната на ъгъл само заявява, че това е новата му желана стойност</a:t>
            </a:r>
          </a:p>
          <a:p>
            <a:pPr lvl="1"/>
            <a:r>
              <a:rPr lang="bg-BG" dirty="0"/>
              <a:t>На всяка стъпка от анимацията текущото положение се премества малко в посока на желаното положение</a:t>
            </a:r>
          </a:p>
          <a:p>
            <a:pPr lvl="1"/>
            <a:r>
              <a:rPr lang="bg-BG" dirty="0"/>
              <a:t>Реализира се с линейна комбинация</a:t>
            </a:r>
          </a:p>
          <a:p>
            <a:r>
              <a:rPr lang="bg-BG" dirty="0"/>
              <a:t>Следствие</a:t>
            </a:r>
          </a:p>
          <a:p>
            <a:pPr lvl="1"/>
            <a:r>
              <a:rPr lang="bg-BG" dirty="0"/>
              <a:t>Винаги се прави стъпка, просто към края тя става прекалено малка, за да се вижда</a:t>
            </a:r>
          </a:p>
        </p:txBody>
      </p:sp>
    </p:spTree>
    <p:extLst>
      <p:ext uri="{BB962C8B-B14F-4D97-AF65-F5344CB8AC3E}">
        <p14:creationId xmlns:p14="http://schemas.microsoft.com/office/powerpoint/2010/main" val="3746852755"/>
      </p:ext>
    </p:extLst>
  </p:cSld>
  <p:clrMapOvr>
    <a:masterClrMapping/>
  </p:clrMapOvr>
  <p:transition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Движението в </a:t>
            </a:r>
            <a:r>
              <a:rPr lang="bg-BG" dirty="0" err="1"/>
              <a:t>шарнирите</a:t>
            </a:r>
            <a:r>
              <a:rPr lang="bg-BG" dirty="0"/>
              <a:t> е плавно и създава илюзия за инерция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96486808-6621-4299-950F-BF3072F64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92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6910731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Синхронизирани елементи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Добавяне на щипци</a:t>
            </a:r>
          </a:p>
          <a:p>
            <a:pPr lvl="1"/>
            <a:r>
              <a:rPr lang="bg-BG" dirty="0"/>
              <a:t>Последният елемент на робота ще заменим с щипци – две двойки елементи</a:t>
            </a:r>
          </a:p>
          <a:p>
            <a:pPr lvl="1"/>
            <a:r>
              <a:rPr lang="bg-BG" dirty="0"/>
              <a:t>Те ще се контролират синхронно </a:t>
            </a:r>
          </a:p>
        </p:txBody>
      </p:sp>
      <p:sp>
        <p:nvSpPr>
          <p:cNvPr id="5" name="Oval 26"/>
          <p:cNvSpPr/>
          <p:nvPr/>
        </p:nvSpPr>
        <p:spPr>
          <a:xfrm rot="16200000">
            <a:off x="4224628" y="5658411"/>
            <a:ext cx="685218" cy="288572"/>
          </a:xfrm>
          <a:custGeom>
            <a:avLst/>
            <a:gdLst/>
            <a:ahLst/>
            <a:cxnLst/>
            <a:rect l="l" t="t" r="r" b="b"/>
            <a:pathLst>
              <a:path w="685218" h="288572">
                <a:moveTo>
                  <a:pt x="575633" y="143678"/>
                </a:moveTo>
                <a:cubicBezTo>
                  <a:pt x="575633" y="123504"/>
                  <a:pt x="559278" y="107150"/>
                  <a:pt x="539104" y="107150"/>
                </a:cubicBezTo>
                <a:cubicBezTo>
                  <a:pt x="518930" y="107150"/>
                  <a:pt x="502576" y="123504"/>
                  <a:pt x="502576" y="143678"/>
                </a:cubicBezTo>
                <a:cubicBezTo>
                  <a:pt x="502576" y="163852"/>
                  <a:pt x="518930" y="180207"/>
                  <a:pt x="539104" y="180207"/>
                </a:cubicBezTo>
                <a:cubicBezTo>
                  <a:pt x="559278" y="180207"/>
                  <a:pt x="575633" y="163852"/>
                  <a:pt x="575633" y="143678"/>
                </a:cubicBezTo>
                <a:close/>
                <a:moveTo>
                  <a:pt x="685218" y="144189"/>
                </a:moveTo>
                <a:cubicBezTo>
                  <a:pt x="685218" y="223822"/>
                  <a:pt x="619801" y="288377"/>
                  <a:pt x="539104" y="288377"/>
                </a:cubicBezTo>
                <a:lnTo>
                  <a:pt x="539104" y="288572"/>
                </a:lnTo>
                <a:lnTo>
                  <a:pt x="0" y="288572"/>
                </a:lnTo>
                <a:lnTo>
                  <a:pt x="0" y="0"/>
                </a:lnTo>
                <a:lnTo>
                  <a:pt x="539104" y="0"/>
                </a:lnTo>
                <a:cubicBezTo>
                  <a:pt x="619801" y="0"/>
                  <a:pt x="685218" y="64556"/>
                  <a:pt x="685218" y="144189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7" name="Group 6"/>
          <p:cNvGrpSpPr/>
          <p:nvPr/>
        </p:nvGrpSpPr>
        <p:grpSpPr>
          <a:xfrm>
            <a:off x="1641968" y="5755372"/>
            <a:ext cx="2438400" cy="376485"/>
            <a:chOff x="512103" y="3809586"/>
            <a:chExt cx="2438400" cy="665211"/>
          </a:xfrm>
        </p:grpSpPr>
        <p:sp>
          <p:nvSpPr>
            <p:cNvPr id="8" name="Text Placeholder 2"/>
            <p:cNvSpPr txBox="1">
              <a:spLocks/>
            </p:cNvSpPr>
            <p:nvPr/>
          </p:nvSpPr>
          <p:spPr>
            <a:xfrm>
              <a:off x="512103" y="3809588"/>
              <a:ext cx="1497106" cy="66520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 err="1">
                  <a:solidFill>
                    <a:schemeClr val="bg1"/>
                  </a:solidFill>
                </a:rPr>
                <a:t>Завъртяност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512103" y="3809586"/>
              <a:ext cx="2438400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Oval 26"/>
          <p:cNvSpPr/>
          <p:nvPr/>
        </p:nvSpPr>
        <p:spPr>
          <a:xfrm rot="20700000">
            <a:off x="4407304" y="5325327"/>
            <a:ext cx="1370438" cy="288572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Oval 26"/>
          <p:cNvSpPr/>
          <p:nvPr/>
        </p:nvSpPr>
        <p:spPr>
          <a:xfrm rot="900000">
            <a:off x="3363773" y="5322957"/>
            <a:ext cx="1370438" cy="288572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Oval 26"/>
          <p:cNvSpPr/>
          <p:nvPr/>
        </p:nvSpPr>
        <p:spPr>
          <a:xfrm rot="18000000">
            <a:off x="5197309" y="4718095"/>
            <a:ext cx="1370438" cy="288572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Oval 26"/>
          <p:cNvSpPr/>
          <p:nvPr/>
        </p:nvSpPr>
        <p:spPr>
          <a:xfrm rot="3600000">
            <a:off x="2573167" y="4718095"/>
            <a:ext cx="1370438" cy="288572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Arc 13"/>
          <p:cNvSpPr/>
          <p:nvPr/>
        </p:nvSpPr>
        <p:spPr>
          <a:xfrm>
            <a:off x="4202531" y="5088211"/>
            <a:ext cx="729411" cy="736104"/>
          </a:xfrm>
          <a:prstGeom prst="arc">
            <a:avLst>
              <a:gd name="adj1" fmla="val 11695474"/>
              <a:gd name="adj2" fmla="val 20697267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16" name="Arc 15"/>
          <p:cNvSpPr/>
          <p:nvPr/>
        </p:nvSpPr>
        <p:spPr>
          <a:xfrm>
            <a:off x="5149673" y="4834861"/>
            <a:ext cx="729411" cy="736104"/>
          </a:xfrm>
          <a:prstGeom prst="arc">
            <a:avLst>
              <a:gd name="adj1" fmla="val 9920898"/>
              <a:gd name="adj2" fmla="val 18025509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3252787" y="4829696"/>
            <a:ext cx="729411" cy="736104"/>
          </a:xfrm>
          <a:prstGeom prst="arc">
            <a:avLst>
              <a:gd name="adj1" fmla="val 14374963"/>
              <a:gd name="adj2" fmla="val 924594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4081812" y="5655371"/>
            <a:ext cx="970846" cy="200006"/>
          </a:xfrm>
          <a:prstGeom prst="arc">
            <a:avLst>
              <a:gd name="adj1" fmla="val 20924988"/>
              <a:gd name="adj2" fmla="val 11541074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567235" y="3708876"/>
            <a:ext cx="1497106" cy="1379334"/>
            <a:chOff x="512103" y="3809588"/>
            <a:chExt cx="1497106" cy="2437143"/>
          </a:xfrm>
        </p:grpSpPr>
        <p:sp>
          <p:nvSpPr>
            <p:cNvPr id="24" name="Text Placeholder 2"/>
            <p:cNvSpPr txBox="1">
              <a:spLocks/>
            </p:cNvSpPr>
            <p:nvPr/>
          </p:nvSpPr>
          <p:spPr>
            <a:xfrm>
              <a:off x="512103" y="3809588"/>
              <a:ext cx="1497106" cy="64940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Разпереност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516868" y="3809590"/>
              <a:ext cx="0" cy="243714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228844" y="3708874"/>
            <a:ext cx="1497108" cy="1125986"/>
            <a:chOff x="512103" y="3809588"/>
            <a:chExt cx="1497108" cy="1989504"/>
          </a:xfrm>
        </p:grpSpPr>
        <p:sp>
          <p:nvSpPr>
            <p:cNvPr id="30" name="Text Placeholder 2"/>
            <p:cNvSpPr txBox="1">
              <a:spLocks/>
            </p:cNvSpPr>
            <p:nvPr/>
          </p:nvSpPr>
          <p:spPr>
            <a:xfrm>
              <a:off x="512103" y="3809588"/>
              <a:ext cx="1497106" cy="64940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Отвореност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2009209" y="3809590"/>
              <a:ext cx="2" cy="198950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287210" y="4935374"/>
            <a:ext cx="3032873" cy="631707"/>
            <a:chOff x="-615769" y="3849350"/>
            <a:chExt cx="3032873" cy="1116163"/>
          </a:xfrm>
        </p:grpSpPr>
        <p:sp>
          <p:nvSpPr>
            <p:cNvPr id="38" name="Text Placeholder 2"/>
            <p:cNvSpPr txBox="1">
              <a:spLocks/>
            </p:cNvSpPr>
            <p:nvPr/>
          </p:nvSpPr>
          <p:spPr>
            <a:xfrm>
              <a:off x="512103" y="3854476"/>
              <a:ext cx="1905000" cy="111103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Тази отвореност е като другата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 flipV="1">
              <a:off x="-615769" y="3849350"/>
              <a:ext cx="3032873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B54494-EE76-40BA-B303-88153B353103}"/>
              </a:ext>
            </a:extLst>
          </p:cNvPr>
          <p:cNvGrpSpPr/>
          <p:nvPr/>
        </p:nvGrpSpPr>
        <p:grpSpPr>
          <a:xfrm>
            <a:off x="4711523" y="6032084"/>
            <a:ext cx="2620303" cy="631706"/>
            <a:chOff x="137940" y="3849352"/>
            <a:chExt cx="2620303" cy="1116161"/>
          </a:xfrm>
        </p:grpSpPr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B2335AC4-7053-4019-8E2C-BCC157A45EDB}"/>
                </a:ext>
              </a:extLst>
            </p:cNvPr>
            <p:cNvSpPr txBox="1">
              <a:spLocks/>
            </p:cNvSpPr>
            <p:nvPr/>
          </p:nvSpPr>
          <p:spPr>
            <a:xfrm>
              <a:off x="512103" y="3854476"/>
              <a:ext cx="2246140" cy="111103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Въпреки </a:t>
              </a:r>
              <a:r>
                <a:rPr lang="bg-BG" sz="1800" b="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  <a:r>
                <a:rPr lang="bg-BG" sz="1800" b="0" dirty="0">
                  <a:solidFill>
                    <a:schemeClr val="bg1"/>
                  </a:solidFill>
                </a:rPr>
                <a:t> ъгъла на въртене </a:t>
              </a:r>
              <a:r>
                <a:rPr lang="en-US" sz="1800" b="0" dirty="0">
                  <a:solidFill>
                    <a:schemeClr val="bg1"/>
                  </a:solidFill>
                </a:rPr>
                <a:t>DOF=</a:t>
              </a:r>
              <a:r>
                <a:rPr lang="en-US" sz="1800" b="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  <a:endParaRPr lang="bg-BG" sz="1800" b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4140DC4-8228-4B3F-9938-92947CD9D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7940" y="3849352"/>
              <a:ext cx="2279165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766275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Особености на </a:t>
                </a:r>
                <a:r>
                  <a:rPr lang="bg-BG" dirty="0" err="1"/>
                  <a:t>реализаицята</a:t>
                </a:r>
                <a:endParaRPr lang="bg-BG" dirty="0"/>
              </a:p>
              <a:p>
                <a:pPr lvl="1"/>
                <a:r>
                  <a:rPr lang="bg-BG" dirty="0"/>
                  <a:t>Първите елементи на двата клона на щипците ще имат един и същ родител</a:t>
                </a:r>
              </a:p>
              <a:p>
                <a:pPr lvl="1"/>
                <a:r>
                  <a:rPr lang="bg-BG" dirty="0"/>
                  <a:t>Ъгълът на отваряне на единия клон ще се ползва с обратен знак за отваряне на другия</a:t>
                </a:r>
              </a:p>
              <a:p>
                <a:pPr lvl="1"/>
                <a:r>
                  <a:rPr lang="bg-BG" dirty="0"/>
                  <a:t>Ъгълът на отвореност е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допълнение до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180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°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–ако е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</m:t>
                    </m:r>
                    <m:r>
                      <a:rPr lang="bg-BG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8</m:t>
                    </m:r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0</m:t>
                    </m:r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°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последните елементи са изцяло отворени, т.е. ъгълът им е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0</m:t>
                    </m:r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°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bg-BG" dirty="0"/>
                  <a:t>Ъгълът на </a:t>
                </a:r>
                <a:r>
                  <a:rPr lang="bg-BG" dirty="0" err="1"/>
                  <a:t>разпереност</a:t>
                </a:r>
                <a:r>
                  <a:rPr lang="bg-BG" dirty="0"/>
                  <a:t> ще се дели на две – всяка половина е за съответния клон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1719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36014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 action="ppaction://hlinkfile"/>
            <a:extLst>
              <a:ext uri="{FF2B5EF4-FFF2-40B4-BE49-F238E27FC236}">
                <a16:creationId xmlns:a16="http://schemas.microsoft.com/office/drawing/2014/main" id="{9F27F6D4-975D-43F7-B29A-24AE23A85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5"/>
            <a:ext cx="7315190" cy="3970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Пълно контролиране на робота със седем степени на свобода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91200" y="2743200"/>
            <a:ext cx="1767730" cy="3451108"/>
            <a:chOff x="512103" y="-1132247"/>
            <a:chExt cx="1767730" cy="6097760"/>
          </a:xfrm>
        </p:grpSpPr>
        <p:sp>
          <p:nvSpPr>
            <p:cNvPr id="5" name="Text Placeholder 2"/>
            <p:cNvSpPr txBox="1">
              <a:spLocks/>
            </p:cNvSpPr>
            <p:nvPr/>
          </p:nvSpPr>
          <p:spPr>
            <a:xfrm>
              <a:off x="512103" y="3854476"/>
              <a:ext cx="1767728" cy="111103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Броят степени си личи и от тук</a:t>
              </a:r>
            </a:p>
          </p:txBody>
        </p:sp>
        <p:cxnSp>
          <p:nvCxnSpPr>
            <p:cNvPr id="6" name="Straight Connector 5"/>
            <p:cNvCxnSpPr>
              <a:cxnSpLocks/>
            </p:cNvCxnSpPr>
            <p:nvPr/>
          </p:nvCxnSpPr>
          <p:spPr>
            <a:xfrm flipH="1" flipV="1">
              <a:off x="2279832" y="-1132247"/>
              <a:ext cx="1" cy="609776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259531177"/>
      </p:ext>
    </p:extLst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Поза на робот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Нова задача</a:t>
            </a:r>
          </a:p>
          <a:p>
            <a:pPr lvl="1"/>
            <a:r>
              <a:rPr lang="bg-BG" dirty="0"/>
              <a:t>Четири обекта около робота</a:t>
            </a:r>
          </a:p>
          <a:p>
            <a:pPr lvl="1"/>
            <a:r>
              <a:rPr lang="bg-BG" dirty="0"/>
              <a:t>Роботът има запомнени пози – при всяка от тях се хваща съответния обект</a:t>
            </a:r>
          </a:p>
          <a:p>
            <a:r>
              <a:rPr lang="bg-BG" dirty="0"/>
              <a:t>Идея за реализация</a:t>
            </a:r>
          </a:p>
          <a:p>
            <a:pPr lvl="1"/>
            <a:r>
              <a:rPr lang="bg-BG" dirty="0"/>
              <a:t>Позата е масив от ъглите в </a:t>
            </a:r>
            <a:r>
              <a:rPr lang="bg-BG" dirty="0" err="1"/>
              <a:t>шарнирите</a:t>
            </a:r>
            <a:endParaRPr lang="bg-BG" dirty="0"/>
          </a:p>
          <a:p>
            <a:pPr lvl="1"/>
            <a:r>
              <a:rPr lang="bg-BG" dirty="0"/>
              <a:t>За създаване на четирите пози избираме подходящи ъгли</a:t>
            </a:r>
          </a:p>
        </p:txBody>
      </p:sp>
    </p:spTree>
    <p:extLst>
      <p:ext uri="{BB962C8B-B14F-4D97-AF65-F5344CB8AC3E}">
        <p14:creationId xmlns:p14="http://schemas.microsoft.com/office/powerpoint/2010/main" val="31843356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Стъпка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  <a:p>
            <a:pPr lvl="1"/>
            <a:r>
              <a:rPr lang="bg-BG" dirty="0"/>
              <a:t>Създаване сцената с робота</a:t>
            </a:r>
          </a:p>
          <a:p>
            <a:pPr lvl="1"/>
            <a:r>
              <a:rPr lang="bg-BG" dirty="0"/>
              <a:t>Обектите ще са пилони с различна височина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CCA31BE6-31DA-4F33-B51C-9E484457B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3729420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Дървовидни свойства</a:t>
            </a:r>
          </a:p>
          <a:p>
            <a:pPr lvl="1"/>
            <a:r>
              <a:rPr lang="bg-BG" dirty="0"/>
              <a:t>Обект има най-много един родител</a:t>
            </a:r>
          </a:p>
          <a:p>
            <a:pPr lvl="1"/>
            <a:r>
              <a:rPr lang="bg-BG" dirty="0"/>
              <a:t>Един родител може да има много деца</a:t>
            </a:r>
          </a:p>
          <a:p>
            <a:pPr lvl="1"/>
            <a:r>
              <a:rPr lang="bg-BG" dirty="0"/>
              <a:t>Обект може да е дете на един обект, но да е родител на други обекти</a:t>
            </a:r>
          </a:p>
          <a:p>
            <a:pPr lvl="1"/>
            <a:r>
              <a:rPr lang="bg-BG" dirty="0"/>
              <a:t>Връзките родител-дете не образуват цикли</a:t>
            </a:r>
          </a:p>
        </p:txBody>
      </p:sp>
    </p:spTree>
    <p:extLst>
      <p:ext uri="{BB962C8B-B14F-4D97-AF65-F5344CB8AC3E}">
        <p14:creationId xmlns:p14="http://schemas.microsoft.com/office/powerpoint/2010/main" val="3564348195"/>
      </p:ext>
    </p:extLst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Стъпка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  <a:p>
            <a:pPr lvl="1"/>
            <a:r>
              <a:rPr lang="bg-BG" dirty="0"/>
              <a:t>Определяне на позите, при които роботът захваща всеки връх на пилон</a:t>
            </a:r>
          </a:p>
          <a:p>
            <a:pPr lvl="1"/>
            <a:r>
              <a:rPr lang="bg-BG" dirty="0"/>
              <a:t>Това може да се получи експериментално или да се изчислява</a:t>
            </a:r>
          </a:p>
          <a:p>
            <a:pPr lvl="1"/>
            <a:r>
              <a:rPr lang="bg-BG" dirty="0"/>
              <a:t>Голямата степен на свобода често означава повече възможни решения</a:t>
            </a:r>
          </a:p>
          <a:p>
            <a:pPr lvl="1"/>
            <a:r>
              <a:rPr lang="bg-BG" dirty="0"/>
              <a:t>Избираме пози, които се различават в ъглите</a:t>
            </a:r>
          </a:p>
        </p:txBody>
      </p:sp>
    </p:spTree>
    <p:extLst>
      <p:ext uri="{BB962C8B-B14F-4D97-AF65-F5344CB8AC3E}">
        <p14:creationId xmlns:p14="http://schemas.microsoft.com/office/powerpoint/2010/main" val="849671776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9F0A9C-B561-436A-9C1E-72C8943BE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44" t="22066" b="8061"/>
          <a:stretch/>
        </p:blipFill>
        <p:spPr>
          <a:xfrm>
            <a:off x="304800" y="350080"/>
            <a:ext cx="4114800" cy="2949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273792-4C1C-403B-89D3-1E0126D6E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44" t="22066" b="8061"/>
          <a:stretch/>
        </p:blipFill>
        <p:spPr>
          <a:xfrm>
            <a:off x="4724400" y="350080"/>
            <a:ext cx="4114800" cy="2949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894877-2311-4018-A928-286A448572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44" t="22066" b="8061"/>
          <a:stretch/>
        </p:blipFill>
        <p:spPr>
          <a:xfrm>
            <a:off x="304800" y="3581399"/>
            <a:ext cx="4114800" cy="2949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41CE0B-1EFC-4A65-98DE-A20484AEE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44" t="22211" b="7988"/>
          <a:stretch/>
        </p:blipFill>
        <p:spPr>
          <a:xfrm>
            <a:off x="4724400" y="3584456"/>
            <a:ext cx="4114800" cy="29467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3921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Стъпка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  <a:p>
            <a:pPr lvl="1"/>
            <a:r>
              <a:rPr lang="bg-BG" dirty="0"/>
              <a:t>Заменяме ръчния контрол на с автоматичен</a:t>
            </a:r>
          </a:p>
          <a:p>
            <a:pPr lvl="1"/>
            <a:r>
              <a:rPr lang="bg-BG" dirty="0"/>
              <a:t>Местим ъглите от </a:t>
            </a:r>
            <a:r>
              <a:rPr lang="en-US" dirty="0" err="1">
                <a:solidFill>
                  <a:srgbClr val="FF388C"/>
                </a:solidFill>
              </a:rPr>
              <a:t>lil-gui</a:t>
            </a:r>
            <a:r>
              <a:rPr lang="bg-BG" dirty="0"/>
              <a:t> в масиви за началната поза и за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bg-BG" dirty="0"/>
              <a:t>-те запомнени пози</a:t>
            </a:r>
          </a:p>
          <a:p>
            <a:pPr lvl="1"/>
            <a:r>
              <a:rPr lang="bg-BG" dirty="0"/>
              <a:t>В </a:t>
            </a:r>
            <a:r>
              <a:rPr lang="en-US" dirty="0" err="1">
                <a:solidFill>
                  <a:srgbClr val="FF388C"/>
                </a:solidFill>
              </a:rPr>
              <a:t>lil-gui</a:t>
            </a:r>
            <a:r>
              <a:rPr lang="bg-BG" dirty="0"/>
              <a:t> запазваме ъгъла на въртене на цялата сцена и добавяме функции, които копират избраната поза в текущата поза</a:t>
            </a:r>
          </a:p>
          <a:p>
            <a:r>
              <a:rPr lang="bg-BG" dirty="0"/>
              <a:t>Внимание:</a:t>
            </a:r>
            <a:endParaRPr lang="en-US" dirty="0"/>
          </a:p>
          <a:p>
            <a:pPr lvl="1"/>
            <a:r>
              <a:rPr lang="bg-BG" dirty="0"/>
              <a:t>В </a:t>
            </a:r>
            <a:r>
              <a:rPr lang="en-US" dirty="0"/>
              <a:t>JS </a:t>
            </a:r>
            <a:r>
              <a:rPr lang="bg-BG" dirty="0"/>
              <a:t>копирането на масив не трябва да се прави само с „</a:t>
            </a:r>
            <a:r>
              <a:rPr lang="bg-BG" dirty="0">
                <a:solidFill>
                  <a:srgbClr val="FF388C"/>
                </a:solidFill>
              </a:rPr>
              <a:t>=</a:t>
            </a:r>
            <a:r>
              <a:rPr lang="bg-BG" dirty="0"/>
              <a:t>“ на целия масив</a:t>
            </a:r>
          </a:p>
        </p:txBody>
      </p:sp>
    </p:spTree>
    <p:extLst>
      <p:ext uri="{BB962C8B-B14F-4D97-AF65-F5344CB8AC3E}">
        <p14:creationId xmlns:p14="http://schemas.microsoft.com/office/powerpoint/2010/main" val="2379822675"/>
      </p:ext>
    </p:extLst>
  </p:cSld>
  <p:clrMapOvr>
    <a:masterClrMapping/>
  </p:clrMapOvr>
  <p:transition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Четири запомнени пози на робота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5557D795-5FDE-4D05-944E-E63543155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4430219"/>
      </p:ext>
    </p:extLst>
  </p:cSld>
  <p:clrMapOvr>
    <a:masterClrMapping/>
  </p:clrMapOvr>
  <p:transition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Проблем</a:t>
            </a:r>
          </a:p>
          <a:p>
            <a:pPr lvl="1"/>
            <a:r>
              <a:rPr lang="bg-BG" dirty="0"/>
              <a:t>Превключването от поза в поза кара робота да премине през самите пилони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0A6BB-5223-4E3E-81F1-1140FAB7FB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87" y="2297788"/>
            <a:ext cx="4175312" cy="38475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4DAB45-A105-47EB-BB6B-1F56FE431A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2050996"/>
            <a:ext cx="2209800" cy="17525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/>
          <p:cNvGrpSpPr/>
          <p:nvPr/>
        </p:nvGrpSpPr>
        <p:grpSpPr>
          <a:xfrm>
            <a:off x="2499360" y="4258660"/>
            <a:ext cx="4364198" cy="628806"/>
            <a:chOff x="-3303565" y="3854476"/>
            <a:chExt cx="4364198" cy="1111037"/>
          </a:xfrm>
        </p:grpSpPr>
        <p:sp>
          <p:nvSpPr>
            <p:cNvPr id="5" name="Text Placeholder 2"/>
            <p:cNvSpPr txBox="1">
              <a:spLocks/>
            </p:cNvSpPr>
            <p:nvPr/>
          </p:nvSpPr>
          <p:spPr>
            <a:xfrm>
              <a:off x="512103" y="3854476"/>
              <a:ext cx="548528" cy="111103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Ето тук</a:t>
              </a:r>
            </a:p>
          </p:txBody>
        </p:sp>
        <p:cxnSp>
          <p:nvCxnSpPr>
            <p:cNvPr id="6" name="Straight Connector 5"/>
            <p:cNvCxnSpPr>
              <a:cxnSpLocks/>
            </p:cNvCxnSpPr>
            <p:nvPr/>
          </p:nvCxnSpPr>
          <p:spPr>
            <a:xfrm flipH="1">
              <a:off x="-3303565" y="3854476"/>
              <a:ext cx="4364198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5F0DB0-F320-4757-AF1B-4AD4262D6230}"/>
              </a:ext>
            </a:extLst>
          </p:cNvPr>
          <p:cNvCxnSpPr>
            <a:cxnSpLocks/>
          </p:cNvCxnSpPr>
          <p:nvPr/>
        </p:nvCxnSpPr>
        <p:spPr>
          <a:xfrm flipV="1">
            <a:off x="6863556" y="2667000"/>
            <a:ext cx="0" cy="2220466"/>
          </a:xfrm>
          <a:prstGeom prst="line">
            <a:avLst/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550912413"/>
      </p:ext>
    </p:extLst>
  </p:cSld>
  <p:clrMapOvr>
    <a:masterClrMapping/>
  </p:clrMapOvr>
  <p:transition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 подход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Пълен контрол над позата</a:t>
            </a:r>
          </a:p>
          <a:p>
            <a:pPr lvl="1"/>
            <a:r>
              <a:rPr lang="bg-BG" dirty="0"/>
              <a:t>Ще искаме пълен контрол над позата</a:t>
            </a:r>
          </a:p>
          <a:p>
            <a:pPr lvl="1"/>
            <a:r>
              <a:rPr lang="bg-BG" dirty="0"/>
              <a:t>Това включва времето за движение, началната и крайната скорост</a:t>
            </a:r>
          </a:p>
          <a:p>
            <a:pPr lvl="1"/>
            <a:r>
              <a:rPr lang="bg-BG" dirty="0"/>
              <a:t>При смяна на позите роботът ще отваря щипците си и ще се изправя</a:t>
            </a:r>
          </a:p>
        </p:txBody>
      </p:sp>
    </p:spTree>
    <p:extLst>
      <p:ext uri="{BB962C8B-B14F-4D97-AF65-F5344CB8AC3E}">
        <p14:creationId xmlns:p14="http://schemas.microsoft.com/office/powerpoint/2010/main" val="42377214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Променена задача</a:t>
            </a:r>
          </a:p>
          <a:p>
            <a:pPr lvl="1"/>
            <a:r>
              <a:rPr lang="bg-BG" dirty="0"/>
              <a:t>Плавен преход между позите със случаен избор на следваща поза</a:t>
            </a:r>
          </a:p>
          <a:p>
            <a:pPr lvl="1"/>
            <a:r>
              <a:rPr lang="bg-BG" dirty="0"/>
              <a:t>Между всеки две пози роботът временно се изправя и отваря щипците си</a:t>
            </a:r>
          </a:p>
          <a:p>
            <a:pPr lvl="1"/>
            <a:r>
              <a:rPr lang="bg-BG" dirty="0"/>
              <a:t>При заемането на поза изчаква за малко</a:t>
            </a:r>
          </a:p>
          <a:p>
            <a:endParaRPr lang="bg-BG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990600" y="4773706"/>
            <a:ext cx="76962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004047" y="4621306"/>
            <a:ext cx="0" cy="3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733800" y="4621306"/>
            <a:ext cx="0" cy="3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661647" y="4621306"/>
            <a:ext cx="0" cy="3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391400" y="4594412"/>
            <a:ext cx="0" cy="3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 rot="16200000">
            <a:off x="2247901" y="3757149"/>
            <a:ext cx="228600" cy="2743197"/>
          </a:xfrm>
          <a:prstGeom prst="leftBrace">
            <a:avLst>
              <a:gd name="adj1" fmla="val 3031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>
              <a:latin typeface="Candara" panose="020E0502030303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4047" y="5179531"/>
            <a:ext cx="2729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Плавен преход</a:t>
            </a:r>
          </a:p>
          <a:p>
            <a:pPr algn="ctr"/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от поза </a:t>
            </a:r>
            <a:r>
              <a:rPr lang="bg-BG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А</a:t>
            </a:r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 до поза </a:t>
            </a:r>
            <a:r>
              <a:rPr lang="bg-BG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Б</a:t>
            </a:r>
            <a:endParaRPr lang="en-US" sz="1600" b="1" dirty="0">
              <a:solidFill>
                <a:schemeClr val="accent1">
                  <a:lumMod val="75000"/>
                </a:schemeClr>
              </a:solidFill>
              <a:effectLst>
                <a:outerShdw blurRad="63500" algn="ctr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799" y="3965540"/>
            <a:ext cx="91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Поза </a:t>
            </a:r>
            <a:r>
              <a:rPr lang="bg-BG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Б</a:t>
            </a:r>
            <a:endParaRPr lang="en-US" sz="1600" b="1" dirty="0">
              <a:solidFill>
                <a:schemeClr val="accent1">
                  <a:lumMod val="75000"/>
                </a:schemeClr>
              </a:solidFill>
              <a:effectLst>
                <a:outerShdw blurRad="63500" algn="ctr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1" name="Left Brace 10"/>
          <p:cNvSpPr/>
          <p:nvPr/>
        </p:nvSpPr>
        <p:spPr>
          <a:xfrm rot="5400000">
            <a:off x="4076699" y="3961194"/>
            <a:ext cx="228600" cy="914400"/>
          </a:xfrm>
          <a:prstGeom prst="leftBrace">
            <a:avLst>
              <a:gd name="adj1" fmla="val 3031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>
              <a:latin typeface="Candara" panose="020E0502030303020204" pitchFamily="34" charset="0"/>
            </a:endParaRPr>
          </a:p>
        </p:txBody>
      </p:sp>
      <p:sp>
        <p:nvSpPr>
          <p:cNvPr id="12" name="Left Brace 11"/>
          <p:cNvSpPr/>
          <p:nvPr/>
        </p:nvSpPr>
        <p:spPr>
          <a:xfrm rot="16200000">
            <a:off x="5905501" y="3757149"/>
            <a:ext cx="228600" cy="2743197"/>
          </a:xfrm>
          <a:prstGeom prst="leftBrace">
            <a:avLst>
              <a:gd name="adj1" fmla="val 3031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>
              <a:latin typeface="Candara" panose="020E05020303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3224" y="5179531"/>
            <a:ext cx="2729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Плавен преход</a:t>
            </a:r>
          </a:p>
          <a:p>
            <a:pPr algn="ctr"/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от поза </a:t>
            </a:r>
            <a:r>
              <a:rPr lang="bg-BG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Б</a:t>
            </a:r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 до поза </a:t>
            </a:r>
            <a:r>
              <a:rPr lang="bg-BG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В</a:t>
            </a:r>
            <a:endParaRPr lang="en-US" sz="1600" b="1" dirty="0">
              <a:solidFill>
                <a:schemeClr val="accent1">
                  <a:lumMod val="75000"/>
                </a:schemeClr>
              </a:solidFill>
              <a:effectLst>
                <a:outerShdw blurRad="63500" algn="ctr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4282752"/>
            <a:ext cx="91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Поза </a:t>
            </a:r>
            <a:r>
              <a:rPr lang="bg-BG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А</a:t>
            </a:r>
            <a:endParaRPr lang="en-US" sz="1600" b="1" baseline="-25000" dirty="0">
              <a:solidFill>
                <a:schemeClr val="accent1">
                  <a:lumMod val="75000"/>
                </a:schemeClr>
              </a:solidFill>
              <a:effectLst>
                <a:outerShdw blurRad="63500" algn="ctr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91399" y="3964505"/>
            <a:ext cx="91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Поза </a:t>
            </a:r>
            <a:r>
              <a:rPr lang="bg-BG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В</a:t>
            </a:r>
            <a:endParaRPr lang="en-US" sz="1600" b="1" dirty="0">
              <a:solidFill>
                <a:schemeClr val="accent1">
                  <a:lumMod val="75000"/>
                </a:schemeClr>
              </a:solidFill>
              <a:effectLst>
                <a:outerShdw blurRad="63500" algn="ctr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6" name="Left Brace 15"/>
          <p:cNvSpPr/>
          <p:nvPr/>
        </p:nvSpPr>
        <p:spPr>
          <a:xfrm rot="5400000">
            <a:off x="7734299" y="3960159"/>
            <a:ext cx="228600" cy="914400"/>
          </a:xfrm>
          <a:prstGeom prst="leftBrace">
            <a:avLst>
              <a:gd name="adj1" fmla="val 3031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>
              <a:latin typeface="Candara" panose="020E050203030302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8305800" y="4621306"/>
            <a:ext cx="0" cy="3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90599" y="3582435"/>
            <a:ext cx="2729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Изправена поза,</a:t>
            </a:r>
            <a:b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</a:br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отворени щипци</a:t>
            </a:r>
            <a:endParaRPr lang="en-US" sz="1600" baseline="-25000" dirty="0">
              <a:effectLst>
                <a:outerShdw blurRad="63500" algn="ctr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48200" y="3581400"/>
            <a:ext cx="2729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Изправена поза,</a:t>
            </a:r>
            <a:b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</a:br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отворени щипци</a:t>
            </a:r>
            <a:endParaRPr lang="en-US" sz="1600" baseline="-25000" dirty="0">
              <a:effectLst>
                <a:outerShdw blurRad="63500" algn="ctr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355475" y="4112355"/>
            <a:ext cx="3657602" cy="339589"/>
            <a:chOff x="2355475" y="4115897"/>
            <a:chExt cx="3657602" cy="656800"/>
          </a:xfrm>
        </p:grpSpPr>
        <p:cxnSp>
          <p:nvCxnSpPr>
            <p:cNvPr id="23" name="Straight Arrow Connector 22"/>
            <p:cNvCxnSpPr>
              <a:stCxn id="21" idx="2"/>
            </p:cNvCxnSpPr>
            <p:nvPr/>
          </p:nvCxnSpPr>
          <p:spPr>
            <a:xfrm flipH="1">
              <a:off x="2355475" y="4116932"/>
              <a:ext cx="1" cy="655765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Straight Arrow Connector 23"/>
            <p:cNvCxnSpPr>
              <a:stCxn id="22" idx="2"/>
            </p:cNvCxnSpPr>
            <p:nvPr/>
          </p:nvCxnSpPr>
          <p:spPr>
            <a:xfrm flipH="1">
              <a:off x="6013076" y="4115897"/>
              <a:ext cx="1" cy="656800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320491460"/>
      </p:ext>
    </p:extLst>
  </p:cSld>
  <p:clrMapOvr>
    <a:masterClrMapping/>
  </p:clrMapOvr>
  <p:transition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Детайли по реализацията</a:t>
            </a:r>
          </a:p>
          <a:p>
            <a:pPr lvl="1"/>
            <a:r>
              <a:rPr lang="bg-BG" dirty="0"/>
              <a:t>Движението е във времето от </a:t>
            </a:r>
            <a:r>
              <a:rPr lang="en-US" dirty="0" err="1">
                <a:solidFill>
                  <a:srgbClr val="FF388C"/>
                </a:solidFill>
              </a:rPr>
              <a:t>fromTime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до </a:t>
            </a:r>
            <a:r>
              <a:rPr lang="en-US" dirty="0" err="1">
                <a:solidFill>
                  <a:srgbClr val="FF388C"/>
                </a:solidFill>
              </a:rPr>
              <a:t>toTime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и от поза </a:t>
            </a:r>
            <a:r>
              <a:rPr lang="en-US" dirty="0" err="1">
                <a:solidFill>
                  <a:srgbClr val="FF388C"/>
                </a:solidFill>
              </a:rPr>
              <a:t>fromIndex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до </a:t>
            </a:r>
            <a:r>
              <a:rPr lang="en-US" dirty="0" err="1">
                <a:solidFill>
                  <a:srgbClr val="FF388C"/>
                </a:solidFill>
              </a:rPr>
              <a:t>toIndex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Има нулева поза </a:t>
            </a:r>
            <a:r>
              <a:rPr lang="en-US" dirty="0">
                <a:solidFill>
                  <a:srgbClr val="FF388C"/>
                </a:solidFill>
              </a:rPr>
              <a:t>pose</a:t>
            </a:r>
            <a:r>
              <a:rPr lang="en-US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dirty="0"/>
              <a:t>,</a:t>
            </a:r>
            <a:r>
              <a:rPr lang="bg-BG" dirty="0"/>
              <a:t> а „официалните“ пози са в масива </a:t>
            </a:r>
            <a:r>
              <a:rPr lang="en-US" dirty="0">
                <a:solidFill>
                  <a:srgbClr val="FF388C"/>
                </a:solidFill>
              </a:rPr>
              <a:t>poses</a:t>
            </a:r>
          </a:p>
          <a:p>
            <a:pPr lvl="1"/>
            <a:r>
              <a:rPr lang="bg-BG" dirty="0"/>
              <a:t>Коефициент </a:t>
            </a:r>
            <a:r>
              <a:rPr lang="en-US" dirty="0">
                <a:solidFill>
                  <a:srgbClr val="FF388C"/>
                </a:solidFill>
              </a:rPr>
              <a:t>k</a:t>
            </a:r>
            <a:r>
              <a:rPr lang="en-US" dirty="0"/>
              <a:t> </a:t>
            </a:r>
            <a:r>
              <a:rPr lang="bg-BG" dirty="0"/>
              <a:t>е за линейна комбинация между началната и крайната поза, а </a:t>
            </a:r>
            <a:r>
              <a:rPr lang="en-US" dirty="0">
                <a:solidFill>
                  <a:srgbClr val="FF388C"/>
                </a:solidFill>
              </a:rPr>
              <a:t>k</a:t>
            </a:r>
            <a:r>
              <a:rPr lang="en-US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bg-BG" dirty="0"/>
              <a:t> придърпва първата към междинната поза</a:t>
            </a:r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9385CC-F88D-4DCE-90CB-3034ECEB59EA}"/>
              </a:ext>
            </a:extLst>
          </p:cNvPr>
          <p:cNvSpPr/>
          <p:nvPr/>
        </p:nvSpPr>
        <p:spPr>
          <a:xfrm>
            <a:off x="1824228" y="4671338"/>
            <a:ext cx="5513832" cy="1100275"/>
          </a:xfrm>
          <a:custGeom>
            <a:avLst/>
            <a:gdLst>
              <a:gd name="connsiteX0" fmla="*/ 0 w 5495544"/>
              <a:gd name="connsiteY0" fmla="*/ 1417341 h 1444773"/>
              <a:gd name="connsiteX1" fmla="*/ 2734056 w 5495544"/>
              <a:gd name="connsiteY1" fmla="*/ 21 h 1444773"/>
              <a:gd name="connsiteX2" fmla="*/ 5495544 w 5495544"/>
              <a:gd name="connsiteY2" fmla="*/ 1444773 h 1444773"/>
              <a:gd name="connsiteX0" fmla="*/ 0 w 5495544"/>
              <a:gd name="connsiteY0" fmla="*/ 1417332 h 1444764"/>
              <a:gd name="connsiteX1" fmla="*/ 2734056 w 5495544"/>
              <a:gd name="connsiteY1" fmla="*/ 12 h 1444764"/>
              <a:gd name="connsiteX2" fmla="*/ 5495544 w 5495544"/>
              <a:gd name="connsiteY2" fmla="*/ 1444764 h 1444764"/>
              <a:gd name="connsiteX0" fmla="*/ 0 w 5495544"/>
              <a:gd name="connsiteY0" fmla="*/ 1417332 h 1444764"/>
              <a:gd name="connsiteX1" fmla="*/ 2734056 w 5495544"/>
              <a:gd name="connsiteY1" fmla="*/ 12 h 1444764"/>
              <a:gd name="connsiteX2" fmla="*/ 5495544 w 5495544"/>
              <a:gd name="connsiteY2" fmla="*/ 1444764 h 1444764"/>
              <a:gd name="connsiteX0" fmla="*/ 0 w 5495544"/>
              <a:gd name="connsiteY0" fmla="*/ 1417332 h 1444764"/>
              <a:gd name="connsiteX1" fmla="*/ 2734056 w 5495544"/>
              <a:gd name="connsiteY1" fmla="*/ 12 h 1444764"/>
              <a:gd name="connsiteX2" fmla="*/ 5495544 w 5495544"/>
              <a:gd name="connsiteY2" fmla="*/ 1444764 h 1444764"/>
              <a:gd name="connsiteX0" fmla="*/ 0 w 5495544"/>
              <a:gd name="connsiteY0" fmla="*/ 1417332 h 1444764"/>
              <a:gd name="connsiteX1" fmla="*/ 2734056 w 5495544"/>
              <a:gd name="connsiteY1" fmla="*/ 12 h 1444764"/>
              <a:gd name="connsiteX2" fmla="*/ 5495544 w 5495544"/>
              <a:gd name="connsiteY2" fmla="*/ 1444764 h 1444764"/>
              <a:gd name="connsiteX0" fmla="*/ 0 w 5495544"/>
              <a:gd name="connsiteY0" fmla="*/ 1417332 h 1444764"/>
              <a:gd name="connsiteX1" fmla="*/ 2734056 w 5495544"/>
              <a:gd name="connsiteY1" fmla="*/ 12 h 1444764"/>
              <a:gd name="connsiteX2" fmla="*/ 5495544 w 5495544"/>
              <a:gd name="connsiteY2" fmla="*/ 1444764 h 1444764"/>
              <a:gd name="connsiteX0" fmla="*/ 0 w 5513832"/>
              <a:gd name="connsiteY0" fmla="*/ 1440893 h 1440892"/>
              <a:gd name="connsiteX1" fmla="*/ 2734056 w 5513832"/>
              <a:gd name="connsiteY1" fmla="*/ 23573 h 1440892"/>
              <a:gd name="connsiteX2" fmla="*/ 5513832 w 5513832"/>
              <a:gd name="connsiteY2" fmla="*/ 528735 h 1440892"/>
              <a:gd name="connsiteX0" fmla="*/ 0 w 5513832"/>
              <a:gd name="connsiteY0" fmla="*/ 1430520 h 1430520"/>
              <a:gd name="connsiteX1" fmla="*/ 2734056 w 5513832"/>
              <a:gd name="connsiteY1" fmla="*/ 13200 h 1430520"/>
              <a:gd name="connsiteX2" fmla="*/ 5513832 w 5513832"/>
              <a:gd name="connsiteY2" fmla="*/ 518362 h 1430520"/>
              <a:gd name="connsiteX0" fmla="*/ 0 w 5513832"/>
              <a:gd name="connsiteY0" fmla="*/ 1490020 h 1490020"/>
              <a:gd name="connsiteX1" fmla="*/ 2734056 w 5513832"/>
              <a:gd name="connsiteY1" fmla="*/ 72700 h 1490020"/>
              <a:gd name="connsiteX2" fmla="*/ 5513832 w 5513832"/>
              <a:gd name="connsiteY2" fmla="*/ 577862 h 1490020"/>
              <a:gd name="connsiteX0" fmla="*/ 0 w 5513832"/>
              <a:gd name="connsiteY0" fmla="*/ 1424186 h 1424186"/>
              <a:gd name="connsiteX1" fmla="*/ 2734056 w 5513832"/>
              <a:gd name="connsiteY1" fmla="*/ 6866 h 1424186"/>
              <a:gd name="connsiteX2" fmla="*/ 5513832 w 5513832"/>
              <a:gd name="connsiteY2" fmla="*/ 512028 h 1424186"/>
              <a:gd name="connsiteX0" fmla="*/ 0 w 5513832"/>
              <a:gd name="connsiteY0" fmla="*/ 1816545 h 1816545"/>
              <a:gd name="connsiteX1" fmla="*/ 2743200 w 5513832"/>
              <a:gd name="connsiteY1" fmla="*/ 5204 h 1816545"/>
              <a:gd name="connsiteX2" fmla="*/ 5513832 w 5513832"/>
              <a:gd name="connsiteY2" fmla="*/ 904387 h 1816545"/>
              <a:gd name="connsiteX0" fmla="*/ 0 w 5513832"/>
              <a:gd name="connsiteY0" fmla="*/ 1815229 h 1815229"/>
              <a:gd name="connsiteX1" fmla="*/ 2743200 w 5513832"/>
              <a:gd name="connsiteY1" fmla="*/ 3888 h 1815229"/>
              <a:gd name="connsiteX2" fmla="*/ 5513832 w 5513832"/>
              <a:gd name="connsiteY2" fmla="*/ 903071 h 1815229"/>
              <a:gd name="connsiteX0" fmla="*/ 0 w 5513832"/>
              <a:gd name="connsiteY0" fmla="*/ 1816059 h 1816059"/>
              <a:gd name="connsiteX1" fmla="*/ 2743200 w 5513832"/>
              <a:gd name="connsiteY1" fmla="*/ 4718 h 1816059"/>
              <a:gd name="connsiteX2" fmla="*/ 5513832 w 5513832"/>
              <a:gd name="connsiteY2" fmla="*/ 903901 h 1816059"/>
              <a:gd name="connsiteX0" fmla="*/ 0 w 5513832"/>
              <a:gd name="connsiteY0" fmla="*/ 1816059 h 1816059"/>
              <a:gd name="connsiteX1" fmla="*/ 2743200 w 5513832"/>
              <a:gd name="connsiteY1" fmla="*/ 4718 h 1816059"/>
              <a:gd name="connsiteX2" fmla="*/ 5513832 w 5513832"/>
              <a:gd name="connsiteY2" fmla="*/ 903901 h 1816059"/>
              <a:gd name="connsiteX0" fmla="*/ 0 w 5513832"/>
              <a:gd name="connsiteY0" fmla="*/ 1825774 h 1825774"/>
              <a:gd name="connsiteX1" fmla="*/ 2743200 w 5513832"/>
              <a:gd name="connsiteY1" fmla="*/ 14433 h 1825774"/>
              <a:gd name="connsiteX2" fmla="*/ 5513832 w 5513832"/>
              <a:gd name="connsiteY2" fmla="*/ 913616 h 1825774"/>
              <a:gd name="connsiteX0" fmla="*/ 0 w 5513832"/>
              <a:gd name="connsiteY0" fmla="*/ 1825774 h 1825774"/>
              <a:gd name="connsiteX1" fmla="*/ 2743200 w 5513832"/>
              <a:gd name="connsiteY1" fmla="*/ 14433 h 1825774"/>
              <a:gd name="connsiteX2" fmla="*/ 5513832 w 5513832"/>
              <a:gd name="connsiteY2" fmla="*/ 913616 h 1825774"/>
              <a:gd name="connsiteX0" fmla="*/ 0 w 5513832"/>
              <a:gd name="connsiteY0" fmla="*/ 1824483 h 1824483"/>
              <a:gd name="connsiteX1" fmla="*/ 2743200 w 5513832"/>
              <a:gd name="connsiteY1" fmla="*/ 13142 h 1824483"/>
              <a:gd name="connsiteX2" fmla="*/ 5513832 w 5513832"/>
              <a:gd name="connsiteY2" fmla="*/ 912325 h 1824483"/>
              <a:gd name="connsiteX0" fmla="*/ 0 w 5513832"/>
              <a:gd name="connsiteY0" fmla="*/ 1823242 h 1823242"/>
              <a:gd name="connsiteX1" fmla="*/ 2743200 w 5513832"/>
              <a:gd name="connsiteY1" fmla="*/ 11901 h 1823242"/>
              <a:gd name="connsiteX2" fmla="*/ 5513832 w 5513832"/>
              <a:gd name="connsiteY2" fmla="*/ 911084 h 1823242"/>
              <a:gd name="connsiteX0" fmla="*/ 0 w 5513832"/>
              <a:gd name="connsiteY0" fmla="*/ 1823524 h 1823524"/>
              <a:gd name="connsiteX1" fmla="*/ 2743200 w 5513832"/>
              <a:gd name="connsiteY1" fmla="*/ 12183 h 1823524"/>
              <a:gd name="connsiteX2" fmla="*/ 5513832 w 5513832"/>
              <a:gd name="connsiteY2" fmla="*/ 911366 h 182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13832" h="1823524">
                <a:moveTo>
                  <a:pt x="0" y="1823524"/>
                </a:moveTo>
                <a:cubicBezTo>
                  <a:pt x="1908810" y="1461609"/>
                  <a:pt x="2034540" y="187785"/>
                  <a:pt x="2743200" y="12183"/>
                </a:cubicBezTo>
                <a:cubicBezTo>
                  <a:pt x="3624580" y="-138160"/>
                  <a:pt x="3511042" y="1157322"/>
                  <a:pt x="5513832" y="91136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94BDA9-A621-4B43-AD78-184E57D37570}"/>
              </a:ext>
            </a:extLst>
          </p:cNvPr>
          <p:cNvCxnSpPr>
            <a:cxnSpLocks/>
            <a:stCxn id="9" idx="5"/>
            <a:endCxn id="11" idx="3"/>
          </p:cNvCxnSpPr>
          <p:nvPr/>
        </p:nvCxnSpPr>
        <p:spPr>
          <a:xfrm flipV="1">
            <a:off x="1835695" y="5302523"/>
            <a:ext cx="5467973" cy="547388"/>
          </a:xfrm>
          <a:prstGeom prst="straightConnector1">
            <a:avLst/>
          </a:prstGeom>
          <a:ln>
            <a:solidFill>
              <a:srgbClr val="FF38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33ACA0-985B-47A7-AA22-3C24EEFC70A8}"/>
              </a:ext>
            </a:extLst>
          </p:cNvPr>
          <p:cNvSpPr txBox="1"/>
          <p:nvPr/>
        </p:nvSpPr>
        <p:spPr>
          <a:xfrm>
            <a:off x="3733800" y="566340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endParaRPr lang="bg-BG" dirty="0">
              <a:solidFill>
                <a:srgbClr val="FF388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07E67E-EA0C-49C9-A9ED-CE013BB7D1CC}"/>
              </a:ext>
            </a:extLst>
          </p:cNvPr>
          <p:cNvSpPr/>
          <p:nvPr/>
        </p:nvSpPr>
        <p:spPr>
          <a:xfrm>
            <a:off x="1609344" y="5623560"/>
            <a:ext cx="265187" cy="2651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E50C6E-3717-4ABA-B8B0-1AB9196A202B}"/>
              </a:ext>
            </a:extLst>
          </p:cNvPr>
          <p:cNvSpPr/>
          <p:nvPr/>
        </p:nvSpPr>
        <p:spPr>
          <a:xfrm>
            <a:off x="4509609" y="4526571"/>
            <a:ext cx="265187" cy="2651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477C10-2B71-4488-AB68-CA0A95A7DDCF}"/>
              </a:ext>
            </a:extLst>
          </p:cNvPr>
          <p:cNvSpPr/>
          <p:nvPr/>
        </p:nvSpPr>
        <p:spPr>
          <a:xfrm>
            <a:off x="7264832" y="5076172"/>
            <a:ext cx="265187" cy="2651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5D25DE-0AD9-4254-8CCB-966BE6133F10}"/>
              </a:ext>
            </a:extLst>
          </p:cNvPr>
          <p:cNvCxnSpPr>
            <a:cxnSpLocks/>
          </p:cNvCxnSpPr>
          <p:nvPr/>
        </p:nvCxnSpPr>
        <p:spPr>
          <a:xfrm flipH="1" flipV="1">
            <a:off x="4653281" y="4805680"/>
            <a:ext cx="96519" cy="762000"/>
          </a:xfrm>
          <a:prstGeom prst="straightConnector1">
            <a:avLst/>
          </a:prstGeom>
          <a:ln>
            <a:solidFill>
              <a:srgbClr val="FF38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F58946-B5B1-45AB-A2D5-B9BA5E9EF760}"/>
              </a:ext>
            </a:extLst>
          </p:cNvPr>
          <p:cNvSpPr txBox="1"/>
          <p:nvPr/>
        </p:nvSpPr>
        <p:spPr>
          <a:xfrm>
            <a:off x="4653280" y="495615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US" baseline="-250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bg-BG" baseline="-25000" dirty="0">
              <a:solidFill>
                <a:srgbClr val="FF388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98CAD0-BDFD-4FCA-8373-CD1A6F01B460}"/>
              </a:ext>
            </a:extLst>
          </p:cNvPr>
          <p:cNvGrpSpPr/>
          <p:nvPr/>
        </p:nvGrpSpPr>
        <p:grpSpPr>
          <a:xfrm>
            <a:off x="704153" y="4635861"/>
            <a:ext cx="1028640" cy="987699"/>
            <a:chOff x="1254349" y="3854476"/>
            <a:chExt cx="1028640" cy="1745165"/>
          </a:xfrm>
        </p:grpSpPr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11658AF0-EB10-45CF-8738-8078EE548359}"/>
                </a:ext>
              </a:extLst>
            </p:cNvPr>
            <p:cNvSpPr txBox="1">
              <a:spLocks/>
            </p:cNvSpPr>
            <p:nvPr/>
          </p:nvSpPr>
          <p:spPr>
            <a:xfrm>
              <a:off x="1254349" y="3854476"/>
              <a:ext cx="1025481" cy="111103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Начална поза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055F9C-B677-4713-980E-1E462807EE02}"/>
                </a:ext>
              </a:extLst>
            </p:cNvPr>
            <p:cNvCxnSpPr>
              <a:cxnSpLocks/>
            </p:cNvCxnSpPr>
            <p:nvPr/>
          </p:nvCxnSpPr>
          <p:spPr>
            <a:xfrm>
              <a:off x="2282989" y="3854476"/>
              <a:ext cx="0" cy="174516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6AA3E7-54E0-48DD-B5FC-99932663022B}"/>
              </a:ext>
            </a:extLst>
          </p:cNvPr>
          <p:cNvGrpSpPr/>
          <p:nvPr/>
        </p:nvGrpSpPr>
        <p:grpSpPr>
          <a:xfrm>
            <a:off x="6371943" y="5341359"/>
            <a:ext cx="1025483" cy="998088"/>
            <a:chOff x="1254349" y="3201992"/>
            <a:chExt cx="1025483" cy="1763521"/>
          </a:xfrm>
        </p:grpSpPr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83BE6506-6ADA-423C-BC83-20B6EEF3684F}"/>
                </a:ext>
              </a:extLst>
            </p:cNvPr>
            <p:cNvSpPr txBox="1">
              <a:spLocks/>
            </p:cNvSpPr>
            <p:nvPr/>
          </p:nvSpPr>
          <p:spPr>
            <a:xfrm>
              <a:off x="1254349" y="3854476"/>
              <a:ext cx="1025481" cy="111103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Крайна поза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2B9902-26A2-4BCC-9FF6-8999F69FD0BB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2279832" y="3201992"/>
              <a:ext cx="0" cy="176352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4100783-8DB6-4ACD-A3B8-CCE8B8E1C6FC}"/>
              </a:ext>
            </a:extLst>
          </p:cNvPr>
          <p:cNvGrpSpPr/>
          <p:nvPr/>
        </p:nvGrpSpPr>
        <p:grpSpPr>
          <a:xfrm>
            <a:off x="4771141" y="4247249"/>
            <a:ext cx="3453378" cy="395292"/>
            <a:chOff x="-710335" y="3854476"/>
            <a:chExt cx="3453378" cy="698441"/>
          </a:xfrm>
        </p:grpSpPr>
        <p:sp>
          <p:nvSpPr>
            <p:cNvPr id="33" name="Text Placeholder 2">
              <a:extLst>
                <a:ext uri="{FF2B5EF4-FFF2-40B4-BE49-F238E27FC236}">
                  <a16:creationId xmlns:a16="http://schemas.microsoft.com/office/drawing/2014/main" id="{8F6709AE-3D15-46CF-A989-ADB4EEBABF31}"/>
                </a:ext>
              </a:extLst>
            </p:cNvPr>
            <p:cNvSpPr txBox="1">
              <a:spLocks/>
            </p:cNvSpPr>
            <p:nvPr/>
          </p:nvSpPr>
          <p:spPr>
            <a:xfrm>
              <a:off x="902221" y="3854476"/>
              <a:ext cx="1840822" cy="69844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Междинна поза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83FAFA0-8C9B-4A9A-B40A-EBD1CE776570}"/>
                </a:ext>
              </a:extLst>
            </p:cNvPr>
            <p:cNvCxnSpPr>
              <a:cxnSpLocks/>
            </p:cNvCxnSpPr>
            <p:nvPr/>
          </p:nvCxnSpPr>
          <p:spPr>
            <a:xfrm>
              <a:off x="-710335" y="4552917"/>
              <a:ext cx="3453378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189627922"/>
      </p:ext>
    </p:extLst>
  </p:cSld>
  <p:clrMapOvr>
    <a:masterClrMapping/>
  </p:clrMapOvr>
  <p:transition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Движението от една поза към друга минава през междинно изправено положение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0EEABA38-8AEB-485F-8A0A-527717678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4978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1490960"/>
      </p:ext>
    </p:extLst>
  </p:cSld>
  <p:clrMapOvr>
    <a:masterClrMapping/>
  </p:clrMapOvr>
  <p:transition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Въпроси и коментари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01228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влагането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Пакетиране</a:t>
            </a:r>
          </a:p>
          <a:p>
            <a:pPr lvl="1"/>
            <a:r>
              <a:rPr lang="bg-BG" dirty="0"/>
              <a:t>Група от обекти се пакетират, за да се манипулират като един общ обект</a:t>
            </a:r>
          </a:p>
          <a:p>
            <a:pPr lvl="1"/>
            <a:r>
              <a:rPr lang="bg-BG" dirty="0"/>
              <a:t>Например, в тема №</a:t>
            </a:r>
            <a:r>
              <a:rPr lang="bg-BG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bg-BG" dirty="0"/>
              <a:t> пакетирахме стълба</a:t>
            </a:r>
          </a:p>
        </p:txBody>
      </p:sp>
      <p:pic>
        <p:nvPicPr>
          <p:cNvPr id="1026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4400" y="3886200"/>
            <a:ext cx="3048000" cy="22892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>
            <a:hlinkClick r:id="rId4" action="ppaction://hlinkfile"/>
            <a:extLst>
              <a:ext uri="{FF2B5EF4-FFF2-40B4-BE49-F238E27FC236}">
                <a16:creationId xmlns:a16="http://schemas.microsoft.com/office/drawing/2014/main" id="{259036EC-3576-4612-A6E2-47538C1A7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793" y="3886200"/>
            <a:ext cx="4212206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6595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Не се разотивайте, следва Тест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5687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Локалност</a:t>
            </a:r>
            <a:endParaRPr lang="bg-BG" dirty="0"/>
          </a:p>
          <a:p>
            <a:pPr lvl="1"/>
            <a:r>
              <a:rPr lang="bg-BG" dirty="0"/>
              <a:t>Улесняване на анимация, когато дете се движи сам</a:t>
            </a:r>
            <a:r>
              <a:rPr lang="en-GB" dirty="0"/>
              <a:t>ò</a:t>
            </a:r>
            <a:r>
              <a:rPr lang="bg-BG" dirty="0"/>
              <a:t> в движещ се родител</a:t>
            </a:r>
          </a:p>
          <a:p>
            <a:pPr lvl="1"/>
            <a:r>
              <a:rPr lang="bg-BG" dirty="0"/>
              <a:t>Например, движение на обект в сцена, докато сцената се върти – сцената е обект родител, в който подвижният обект е дете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68D79D0D-3EE9-4071-A4AF-997204096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429000"/>
            <a:ext cx="4754880" cy="25805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1618779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Управление</a:t>
            </a:r>
          </a:p>
          <a:p>
            <a:pPr lvl="1"/>
            <a:r>
              <a:rPr lang="bg-BG" dirty="0"/>
              <a:t>Създаване на обекти от много на брой свързани, но подвижни подобекти</a:t>
            </a:r>
          </a:p>
          <a:p>
            <a:pPr lvl="1"/>
            <a:r>
              <a:rPr lang="bg-BG" dirty="0"/>
              <a:t>Контролирането на движението на целия обект се улеснява</a:t>
            </a:r>
          </a:p>
          <a:p>
            <a:pPr lvl="1"/>
            <a:r>
              <a:rPr lang="bg-BG" dirty="0"/>
              <a:t>Например, създаването на робот от няколко подвижни елемента – това е в тази тема</a:t>
            </a:r>
          </a:p>
        </p:txBody>
      </p:sp>
    </p:spTree>
    <p:extLst>
      <p:ext uri="{BB962C8B-B14F-4D97-AF65-F5344CB8AC3E}">
        <p14:creationId xmlns:p14="http://schemas.microsoft.com/office/powerpoint/2010/main" val="3741318297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Несвързани обекти, само визуално изглеждат като свързани</a:t>
            </a:r>
          </a:p>
          <a:p>
            <a:pPr lvl="1"/>
            <a:r>
              <a:rPr lang="bg-BG" dirty="0"/>
              <a:t>Завъртане на единия, не променя другите</a:t>
            </a:r>
          </a:p>
        </p:txBody>
      </p:sp>
      <p:sp>
        <p:nvSpPr>
          <p:cNvPr id="34" name="Oval 26"/>
          <p:cNvSpPr/>
          <p:nvPr/>
        </p:nvSpPr>
        <p:spPr>
          <a:xfrm rot="16200000">
            <a:off x="1793204" y="3573515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7" name="Oval 26"/>
          <p:cNvSpPr/>
          <p:nvPr/>
        </p:nvSpPr>
        <p:spPr>
          <a:xfrm rot="16200000">
            <a:off x="1793204" y="5009235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8" name="Oval 26"/>
          <p:cNvSpPr/>
          <p:nvPr/>
        </p:nvSpPr>
        <p:spPr>
          <a:xfrm rot="18900000">
            <a:off x="1286038" y="3363578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9" name="Oval 26"/>
          <p:cNvSpPr/>
          <p:nvPr/>
        </p:nvSpPr>
        <p:spPr>
          <a:xfrm rot="2436277">
            <a:off x="2337474" y="3324011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0" name="Oval 26"/>
          <p:cNvSpPr/>
          <p:nvPr/>
        </p:nvSpPr>
        <p:spPr>
          <a:xfrm rot="16200000">
            <a:off x="5450804" y="3542946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1" name="Oval 26"/>
          <p:cNvSpPr/>
          <p:nvPr/>
        </p:nvSpPr>
        <p:spPr>
          <a:xfrm rot="16200000">
            <a:off x="5450804" y="4978666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grpFill/>
          <a:ln w="3175">
            <a:solidFill>
              <a:srgbClr val="FF3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2" name="Oval 26"/>
          <p:cNvSpPr/>
          <p:nvPr/>
        </p:nvSpPr>
        <p:spPr>
          <a:xfrm rot="18900000">
            <a:off x="4943638" y="3333009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3" name="Oval 26"/>
          <p:cNvSpPr/>
          <p:nvPr/>
        </p:nvSpPr>
        <p:spPr>
          <a:xfrm rot="2436277">
            <a:off x="5995074" y="3293442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4" name="Oval 26"/>
          <p:cNvSpPr/>
          <p:nvPr/>
        </p:nvSpPr>
        <p:spPr>
          <a:xfrm rot="18900000">
            <a:off x="5958281" y="5197852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45" name="Group 44"/>
          <p:cNvGrpSpPr/>
          <p:nvPr/>
        </p:nvGrpSpPr>
        <p:grpSpPr>
          <a:xfrm>
            <a:off x="1064971" y="4497115"/>
            <a:ext cx="1464905" cy="666555"/>
            <a:chOff x="260801" y="4990728"/>
            <a:chExt cx="1464905" cy="1177734"/>
          </a:xfrm>
        </p:grpSpPr>
        <p:sp>
          <p:nvSpPr>
            <p:cNvPr id="46" name="Text Placeholder 2"/>
            <p:cNvSpPr txBox="1">
              <a:spLocks/>
            </p:cNvSpPr>
            <p:nvPr/>
          </p:nvSpPr>
          <p:spPr>
            <a:xfrm>
              <a:off x="260801" y="4990728"/>
              <a:ext cx="895646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Няма връзка</a:t>
              </a: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260801" y="4991101"/>
              <a:ext cx="1464905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267200" y="4465052"/>
            <a:ext cx="1899538" cy="666555"/>
            <a:chOff x="-173832" y="4990728"/>
            <a:chExt cx="1899538" cy="1177734"/>
          </a:xfrm>
        </p:grpSpPr>
        <p:sp>
          <p:nvSpPr>
            <p:cNvPr id="49" name="Text Placeholder 2"/>
            <p:cNvSpPr txBox="1">
              <a:spLocks/>
            </p:cNvSpPr>
            <p:nvPr/>
          </p:nvSpPr>
          <p:spPr>
            <a:xfrm>
              <a:off x="-173832" y="4990728"/>
              <a:ext cx="1330279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Обектът е </a:t>
              </a:r>
              <a:r>
                <a:rPr lang="bg-BG" sz="1800" b="0" dirty="0" err="1">
                  <a:solidFill>
                    <a:schemeClr val="bg1"/>
                  </a:solidFill>
                </a:rPr>
                <a:t>разкачен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V="1">
              <a:off x="-173832" y="4991101"/>
              <a:ext cx="1899538" cy="5627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2899445" y="5661561"/>
            <a:ext cx="1965677" cy="654862"/>
            <a:chOff x="-450307" y="5011388"/>
            <a:chExt cx="1965677" cy="1157074"/>
          </a:xfrm>
        </p:grpSpPr>
        <p:sp>
          <p:nvSpPr>
            <p:cNvPr id="54" name="Text Placeholder 2"/>
            <p:cNvSpPr txBox="1">
              <a:spLocks/>
            </p:cNvSpPr>
            <p:nvPr/>
          </p:nvSpPr>
          <p:spPr>
            <a:xfrm>
              <a:off x="260800" y="5011388"/>
              <a:ext cx="1254569" cy="115707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Подвижен обект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-450307" y="5011388"/>
              <a:ext cx="1965677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250250660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8379</TotalTime>
  <Words>1845</Words>
  <Application>Microsoft Office PowerPoint</Application>
  <PresentationFormat>On-screen Show (4:3)</PresentationFormat>
  <Paragraphs>278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Wingdings</vt:lpstr>
      <vt:lpstr>Wingdings 2</vt:lpstr>
      <vt:lpstr>Custom Design</vt:lpstr>
      <vt:lpstr>проф. д-р Павел Бойчев    КИТ-ФМИ-СУ    2022</vt:lpstr>
      <vt:lpstr>PowerPoint Presentation</vt:lpstr>
      <vt:lpstr>PowerPoint Presentation</vt:lpstr>
      <vt:lpstr>Вложени обекти</vt:lpstr>
      <vt:lpstr>PowerPoint Presentation</vt:lpstr>
      <vt:lpstr>Цели на влагането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 1</vt:lpstr>
      <vt:lpstr>PowerPoint Presentation</vt:lpstr>
      <vt:lpstr>PowerPoint Presentation</vt:lpstr>
      <vt:lpstr>PowerPoint Presentation</vt:lpstr>
      <vt:lpstr>PowerPoint Presentation</vt:lpstr>
      <vt:lpstr>Движения на обекти</vt:lpstr>
      <vt:lpstr>PowerPoint Presentation</vt:lpstr>
      <vt:lpstr>PowerPoint Presentation</vt:lpstr>
      <vt:lpstr>PowerPoint Presentation</vt:lpstr>
      <vt:lpstr>PowerPoint Presentation</vt:lpstr>
      <vt:lpstr>Примери</vt:lpstr>
      <vt:lpstr>PowerPoint Presentation</vt:lpstr>
      <vt:lpstr>PowerPoint Presentation</vt:lpstr>
      <vt:lpstr>PowerPoint Presentation</vt:lpstr>
      <vt:lpstr>Структура на роботите</vt:lpstr>
      <vt:lpstr>PowerPoint Presentation</vt:lpstr>
      <vt:lpstr>Поза</vt:lpstr>
      <vt:lpstr>Движение на робот</vt:lpstr>
      <vt:lpstr>Елемент на робот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Плавност</vt:lpstr>
      <vt:lpstr>PowerPoint Presentation</vt:lpstr>
      <vt:lpstr>PowerPoint Presentation</vt:lpstr>
      <vt:lpstr>PowerPoint Presentation</vt:lpstr>
      <vt:lpstr>Синхронизирани елементи</vt:lpstr>
      <vt:lpstr>PowerPoint Presentation</vt:lpstr>
      <vt:lpstr>PowerPoint Presentation</vt:lpstr>
      <vt:lpstr>Поза на робот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Друг подход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Pavel Boytchev</cp:lastModifiedBy>
  <cp:revision>590</cp:revision>
  <dcterms:created xsi:type="dcterms:W3CDTF">2013-12-13T09:03:57Z</dcterms:created>
  <dcterms:modified xsi:type="dcterms:W3CDTF">2022-03-22T08:21:34Z</dcterms:modified>
</cp:coreProperties>
</file>